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5" r:id="rId3"/>
    <p:sldId id="276" r:id="rId4"/>
    <p:sldId id="278" r:id="rId5"/>
    <p:sldId id="274" r:id="rId6"/>
    <p:sldId id="275" r:id="rId7"/>
    <p:sldId id="264" r:id="rId8"/>
    <p:sldId id="258" r:id="rId9"/>
    <p:sldId id="273" r:id="rId10"/>
    <p:sldId id="279" r:id="rId11"/>
    <p:sldId id="281" r:id="rId12"/>
    <p:sldId id="282" r:id="rId13"/>
    <p:sldId id="283" r:id="rId14"/>
    <p:sldId id="284" r:id="rId15"/>
    <p:sldId id="285" r:id="rId16"/>
    <p:sldId id="286" r:id="rId17"/>
    <p:sldId id="287" r:id="rId18"/>
    <p:sldId id="288" r:id="rId19"/>
    <p:sldId id="290" r:id="rId20"/>
    <p:sldId id="262" r:id="rId21"/>
    <p:sldId id="263" r:id="rId22"/>
  </p:sldIdLst>
  <p:sldSz cx="9144000" cy="6858000" type="screen4x3"/>
  <p:notesSz cx="7099300" cy="10234613"/>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lv-LV" smtClean="0"/>
              <a:t>Rediģēt šablona virsraksta stilu</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8D3A877D-016A-492E-A070-C9D59CDC280F}" type="datetimeFigureOut">
              <a:rPr lang="lv-LV"/>
              <a:pPr>
                <a:defRPr/>
              </a:pPr>
              <a:t>07.10.2020.</a:t>
            </a:fld>
            <a:endParaRPr lang="lv-LV"/>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lv-LV"/>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58D20F43-9740-4F4F-BB09-44750F30F2FF}"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a:p>
        </p:txBody>
      </p:sp>
      <p:sp>
        <p:nvSpPr>
          <p:cNvPr id="3" name="Vertical Text Placeholder 2"/>
          <p:cNvSpPr>
            <a:spLocks noGrp="1"/>
          </p:cNvSpPr>
          <p:nvPr>
            <p:ph type="body" orient="vert" idx="1"/>
          </p:nvPr>
        </p:nvSpPr>
        <p:spPr/>
        <p:txBody>
          <a:bodyPr vert="eaVert" anchor="ct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e Placeholder 3"/>
          <p:cNvSpPr>
            <a:spLocks noGrp="1"/>
          </p:cNvSpPr>
          <p:nvPr>
            <p:ph type="dt" sz="half" idx="10"/>
          </p:nvPr>
        </p:nvSpPr>
        <p:spPr/>
        <p:txBody>
          <a:bodyPr/>
          <a:lstStyle>
            <a:lvl1pPr>
              <a:defRPr/>
            </a:lvl1pPr>
          </a:lstStyle>
          <a:p>
            <a:pPr>
              <a:defRPr/>
            </a:pPr>
            <a:fld id="{469FB12B-FE47-46D3-AFE0-2A4024E698AE}" type="datetimeFigureOut">
              <a:rPr lang="lv-LV"/>
              <a:pPr>
                <a:defRPr/>
              </a:pPr>
              <a:t>07.10.2020.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E913085F-F54C-473B-999A-8FAA8148FFA0}"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e Placeholder 3"/>
          <p:cNvSpPr>
            <a:spLocks noGrp="1"/>
          </p:cNvSpPr>
          <p:nvPr>
            <p:ph type="dt" sz="half" idx="10"/>
          </p:nvPr>
        </p:nvSpPr>
        <p:spPr/>
        <p:txBody>
          <a:bodyPr/>
          <a:lstStyle>
            <a:lvl1pPr>
              <a:defRPr/>
            </a:lvl1pPr>
          </a:lstStyle>
          <a:p>
            <a:pPr>
              <a:defRPr/>
            </a:pPr>
            <a:fld id="{380B8804-AFE9-4D63-9DCD-D66A3C056154}" type="datetimeFigureOut">
              <a:rPr lang="lv-LV"/>
              <a:pPr>
                <a:defRPr/>
              </a:pPr>
              <a:t>07.10.2020.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82C925CF-5C78-4C10-AE35-1A60D9078BC6}" type="slidenum">
              <a:rPr lang="lv-LV"/>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75" y="817563"/>
            <a:ext cx="6964363" cy="1201737"/>
          </a:xfrm>
        </p:spPr>
        <p:txBody>
          <a:bodyPr/>
          <a:lstStyle/>
          <a:p>
            <a:r>
              <a:rPr lang="en-US"/>
              <a:t>Click to edit Master title style</a:t>
            </a:r>
            <a:endParaRPr lang="lv-LV"/>
          </a:p>
        </p:txBody>
      </p:sp>
      <p:sp>
        <p:nvSpPr>
          <p:cNvPr id="3" name="Text Placeholder 2"/>
          <p:cNvSpPr>
            <a:spLocks noGrp="1"/>
          </p:cNvSpPr>
          <p:nvPr>
            <p:ph type="body" sz="half" idx="1"/>
          </p:nvPr>
        </p:nvSpPr>
        <p:spPr>
          <a:xfrm>
            <a:off x="1463675" y="2119313"/>
            <a:ext cx="3021013" cy="360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37088" y="2119313"/>
            <a:ext cx="3022600" cy="360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3"/>
          <p:cNvSpPr>
            <a:spLocks noGrp="1"/>
          </p:cNvSpPr>
          <p:nvPr>
            <p:ph type="dt" sz="half" idx="10"/>
          </p:nvPr>
        </p:nvSpPr>
        <p:spPr/>
        <p:txBody>
          <a:bodyPr/>
          <a:lstStyle>
            <a:lvl1pPr>
              <a:defRPr/>
            </a:lvl1pPr>
          </a:lstStyle>
          <a:p>
            <a:pPr>
              <a:defRPr/>
            </a:pPr>
            <a:fld id="{2D23DB84-42D1-4AEF-8BE7-B4DE5D8DB808}" type="datetimeFigureOut">
              <a:rPr lang="lv-LV"/>
              <a:pPr>
                <a:defRPr/>
              </a:pPr>
              <a:t>07.10.2020.</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68991D36-7113-4040-AF96-E4A61EE116C8}"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a:p>
        </p:txBody>
      </p:sp>
      <p:sp>
        <p:nvSpPr>
          <p:cNvPr id="3" name="Content Placeholder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e Placeholder 3"/>
          <p:cNvSpPr>
            <a:spLocks noGrp="1"/>
          </p:cNvSpPr>
          <p:nvPr>
            <p:ph type="dt" sz="half" idx="10"/>
          </p:nvPr>
        </p:nvSpPr>
        <p:spPr/>
        <p:txBody>
          <a:bodyPr/>
          <a:lstStyle>
            <a:lvl1pPr>
              <a:defRPr/>
            </a:lvl1pPr>
          </a:lstStyle>
          <a:p>
            <a:pPr>
              <a:defRPr/>
            </a:pPr>
            <a:fld id="{995896E2-2E7D-4046-96EA-051CC5607A75}" type="datetimeFigureOut">
              <a:rPr lang="lv-LV"/>
              <a:pPr>
                <a:defRPr/>
              </a:pPr>
              <a:t>07.10.2020.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2056ED3E-777C-426B-AE9D-F9A7284517C7}"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lv-LV" smtClean="0"/>
              <a:t>Rediģēt šablona virsraksta stilu</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lvl1pPr>
              <a:defRPr/>
            </a:lvl1pPr>
          </a:lstStyle>
          <a:p>
            <a:pPr>
              <a:defRPr/>
            </a:pPr>
            <a:fld id="{62217B5D-EDB5-4456-A2A8-58AD3277859A}" type="datetimeFigureOut">
              <a:rPr lang="lv-LV"/>
              <a:pPr>
                <a:defRPr/>
              </a:pPr>
              <a:t>07.10.2020.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3EB0708C-9967-4463-8C8A-AA08377AAD1A}"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5" name="Date Placeholder 3"/>
          <p:cNvSpPr>
            <a:spLocks noGrp="1"/>
          </p:cNvSpPr>
          <p:nvPr>
            <p:ph type="dt" sz="half" idx="15"/>
          </p:nvPr>
        </p:nvSpPr>
        <p:spPr/>
        <p:txBody>
          <a:bodyPr/>
          <a:lstStyle>
            <a:lvl1pPr>
              <a:defRPr/>
            </a:lvl1pPr>
          </a:lstStyle>
          <a:p>
            <a:pPr>
              <a:defRPr/>
            </a:pPr>
            <a:fld id="{FF4C978A-B3FF-4534-AE22-6B56D0D21BA5}" type="datetimeFigureOut">
              <a:rPr lang="lv-LV"/>
              <a:pPr>
                <a:defRPr/>
              </a:pPr>
              <a:t>07.10.2020.</a:t>
            </a:fld>
            <a:endParaRPr lang="lv-LV"/>
          </a:p>
        </p:txBody>
      </p:sp>
      <p:sp>
        <p:nvSpPr>
          <p:cNvPr id="6" name="Footer Placeholder 4"/>
          <p:cNvSpPr>
            <a:spLocks noGrp="1"/>
          </p:cNvSpPr>
          <p:nvPr>
            <p:ph type="ftr" sz="quarter" idx="16"/>
          </p:nvPr>
        </p:nvSpPr>
        <p:spPr/>
        <p:txBody>
          <a:bodyPr/>
          <a:lstStyle>
            <a:lvl1pPr>
              <a:defRPr/>
            </a:lvl1pPr>
          </a:lstStyle>
          <a:p>
            <a:pPr>
              <a:defRPr/>
            </a:pPr>
            <a:endParaRPr lang="lv-LV"/>
          </a:p>
        </p:txBody>
      </p:sp>
      <p:sp>
        <p:nvSpPr>
          <p:cNvPr id="7" name="Slide Number Placeholder 5"/>
          <p:cNvSpPr>
            <a:spLocks noGrp="1"/>
          </p:cNvSpPr>
          <p:nvPr>
            <p:ph type="sldNum" sz="quarter" idx="17"/>
          </p:nvPr>
        </p:nvSpPr>
        <p:spPr/>
        <p:txBody>
          <a:bodyPr/>
          <a:lstStyle>
            <a:lvl1pPr>
              <a:defRPr/>
            </a:lvl1pPr>
          </a:lstStyle>
          <a:p>
            <a:pPr>
              <a:defRPr/>
            </a:pPr>
            <a:fld id="{A81A3560-EA80-4193-93DF-1ED505279F7E}"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Rediģēt šablona virsraksta stilu</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11" name="Content Placeholder 10"/>
          <p:cNvSpPr>
            <a:spLocks noGrp="1"/>
          </p:cNvSpPr>
          <p:nvPr>
            <p:ph sz="quarter" idx="13"/>
          </p:nvPr>
        </p:nvSpPr>
        <p:spPr>
          <a:xfrm>
            <a:off x="1298448" y="2944368"/>
            <a:ext cx="3227832" cy="2779776"/>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7" name="Date Placeholder 3"/>
          <p:cNvSpPr>
            <a:spLocks noGrp="1"/>
          </p:cNvSpPr>
          <p:nvPr>
            <p:ph type="dt" sz="half" idx="15"/>
          </p:nvPr>
        </p:nvSpPr>
        <p:spPr/>
        <p:txBody>
          <a:bodyPr/>
          <a:lstStyle>
            <a:lvl1pPr>
              <a:defRPr/>
            </a:lvl1pPr>
          </a:lstStyle>
          <a:p>
            <a:pPr>
              <a:defRPr/>
            </a:pPr>
            <a:fld id="{B15CB097-72FC-473B-ABD0-03086FE0B39B}" type="datetimeFigureOut">
              <a:rPr lang="lv-LV"/>
              <a:pPr>
                <a:defRPr/>
              </a:pPr>
              <a:t>07.10.2020.</a:t>
            </a:fld>
            <a:endParaRPr lang="lv-LV"/>
          </a:p>
        </p:txBody>
      </p:sp>
      <p:sp>
        <p:nvSpPr>
          <p:cNvPr id="8" name="Footer Placeholder 4"/>
          <p:cNvSpPr>
            <a:spLocks noGrp="1"/>
          </p:cNvSpPr>
          <p:nvPr>
            <p:ph type="ftr" sz="quarter" idx="16"/>
          </p:nvPr>
        </p:nvSpPr>
        <p:spPr/>
        <p:txBody>
          <a:bodyPr/>
          <a:lstStyle>
            <a:lvl1pPr>
              <a:defRPr/>
            </a:lvl1pPr>
          </a:lstStyle>
          <a:p>
            <a:pPr>
              <a:defRPr/>
            </a:pPr>
            <a:endParaRPr lang="lv-LV"/>
          </a:p>
        </p:txBody>
      </p:sp>
      <p:sp>
        <p:nvSpPr>
          <p:cNvPr id="9" name="Slide Number Placeholder 5"/>
          <p:cNvSpPr>
            <a:spLocks noGrp="1"/>
          </p:cNvSpPr>
          <p:nvPr>
            <p:ph type="sldNum" sz="quarter" idx="17"/>
          </p:nvPr>
        </p:nvSpPr>
        <p:spPr/>
        <p:txBody>
          <a:bodyPr/>
          <a:lstStyle>
            <a:lvl1pPr>
              <a:defRPr/>
            </a:lvl1pPr>
          </a:lstStyle>
          <a:p>
            <a:pPr>
              <a:defRPr/>
            </a:pPr>
            <a:fld id="{D7F370BA-1157-4B3F-BE8D-EBBBA4713A6E}"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a:p>
        </p:txBody>
      </p:sp>
      <p:sp>
        <p:nvSpPr>
          <p:cNvPr id="3" name="Date Placeholder 3"/>
          <p:cNvSpPr>
            <a:spLocks noGrp="1"/>
          </p:cNvSpPr>
          <p:nvPr>
            <p:ph type="dt" sz="half" idx="10"/>
          </p:nvPr>
        </p:nvSpPr>
        <p:spPr/>
        <p:txBody>
          <a:bodyPr/>
          <a:lstStyle>
            <a:lvl1pPr>
              <a:defRPr/>
            </a:lvl1pPr>
          </a:lstStyle>
          <a:p>
            <a:pPr>
              <a:defRPr/>
            </a:pPr>
            <a:fld id="{D5436CDB-E890-49AF-B46C-3A75517E0DF7}" type="datetimeFigureOut">
              <a:rPr lang="lv-LV"/>
              <a:pPr>
                <a:defRPr/>
              </a:pPr>
              <a:t>07.10.2020.</a:t>
            </a:fld>
            <a:endParaRPr lang="lv-LV"/>
          </a:p>
        </p:txBody>
      </p:sp>
      <p:sp>
        <p:nvSpPr>
          <p:cNvPr id="4" name="Footer Placeholder 4"/>
          <p:cNvSpPr>
            <a:spLocks noGrp="1"/>
          </p:cNvSpPr>
          <p:nvPr>
            <p:ph type="ftr" sz="quarter" idx="11"/>
          </p:nvPr>
        </p:nvSpPr>
        <p:spPr/>
        <p:txBody>
          <a:bodyPr/>
          <a:lstStyle>
            <a:lvl1pPr>
              <a:defRPr/>
            </a:lvl1pPr>
          </a:lstStyle>
          <a:p>
            <a:pPr>
              <a:defRPr/>
            </a:pPr>
            <a:endParaRPr lang="lv-LV"/>
          </a:p>
        </p:txBody>
      </p:sp>
      <p:sp>
        <p:nvSpPr>
          <p:cNvPr id="5" name="Slide Number Placeholder 5"/>
          <p:cNvSpPr>
            <a:spLocks noGrp="1"/>
          </p:cNvSpPr>
          <p:nvPr>
            <p:ph type="sldNum" sz="quarter" idx="12"/>
          </p:nvPr>
        </p:nvSpPr>
        <p:spPr/>
        <p:txBody>
          <a:bodyPr/>
          <a:lstStyle>
            <a:lvl1pPr>
              <a:defRPr/>
            </a:lvl1pPr>
          </a:lstStyle>
          <a:p>
            <a:pPr>
              <a:defRPr/>
            </a:pPr>
            <a:fld id="{D6035733-8064-4DCC-9B3E-6C189C6A8DAA}"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F34712-4619-49E4-BF1F-6EB3E6232071}" type="datetimeFigureOut">
              <a:rPr lang="lv-LV"/>
              <a:pPr>
                <a:defRPr/>
              </a:pPr>
              <a:t>07.10.2020.</a:t>
            </a:fld>
            <a:endParaRPr lang="lv-LV"/>
          </a:p>
        </p:txBody>
      </p:sp>
      <p:sp>
        <p:nvSpPr>
          <p:cNvPr id="3" name="Footer Placeholder 4"/>
          <p:cNvSpPr>
            <a:spLocks noGrp="1"/>
          </p:cNvSpPr>
          <p:nvPr>
            <p:ph type="ftr" sz="quarter" idx="11"/>
          </p:nvPr>
        </p:nvSpPr>
        <p:spPr/>
        <p:txBody>
          <a:bodyPr/>
          <a:lstStyle>
            <a:lvl1pPr>
              <a:defRPr/>
            </a:lvl1pPr>
          </a:lstStyle>
          <a:p>
            <a:pPr>
              <a:defRPr/>
            </a:pPr>
            <a:endParaRPr lang="lv-LV"/>
          </a:p>
        </p:txBody>
      </p:sp>
      <p:sp>
        <p:nvSpPr>
          <p:cNvPr id="4" name="Slide Number Placeholder 5"/>
          <p:cNvSpPr>
            <a:spLocks noGrp="1"/>
          </p:cNvSpPr>
          <p:nvPr>
            <p:ph type="sldNum" sz="quarter" idx="12"/>
          </p:nvPr>
        </p:nvSpPr>
        <p:spPr/>
        <p:txBody>
          <a:bodyPr/>
          <a:lstStyle>
            <a:lvl1pPr>
              <a:defRPr/>
            </a:lvl1pPr>
          </a:lstStyle>
          <a:p>
            <a:pPr>
              <a:defRPr/>
            </a:pPr>
            <a:fld id="{51C716FE-716E-4F64-B767-1FEBCCD9E7F0}"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turs ar parakstu">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lv-LV" smtClean="0"/>
              <a:t>Rediģēt šablona virsraksta stilu</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38792873-29B8-497F-BEBE-379D29A08592}" type="datetimeFigureOut">
              <a:rPr lang="lv-LV"/>
              <a:pPr>
                <a:defRPr/>
              </a:pPr>
              <a:t>07.10.2020.</a:t>
            </a:fld>
            <a:endParaRPr lang="lv-LV"/>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lv-LV"/>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9D7E9447-D45A-41DC-BF2E-0E6B8EC9787E}"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lv-LV" smtClean="0"/>
              <a:t>Rediģēt šablona virsraksta stilu</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v-LV" noProof="0" smtClean="0"/>
              <a:t>Noklikšķiniet uz attēla ikonas</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785293F2-07B3-447D-9183-15E163B952C9}" type="datetimeFigureOut">
              <a:rPr lang="lv-LV"/>
              <a:pPr>
                <a:defRPr/>
              </a:pPr>
              <a:t>07.10.2020.</a:t>
            </a:fld>
            <a:endParaRPr lang="lv-LV"/>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lv-LV"/>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59BA53FE-C831-4E90-8322-805C53B0139C}"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2" descr="C:\Users\Administrator\Desktop\Pushpin Dev\Assets\pushpinLeft.png"/>
          <p:cNvPicPr>
            <a:picLocks noChangeAspect="1" noChangeArrowheads="1"/>
          </p:cNvPicPr>
          <p:nvPr/>
        </p:nvPicPr>
        <p:blipFill>
          <a:blip r:embed="rId15"/>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5"/>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Rediģēt šablona virsraksta stilu</a:t>
            </a:r>
            <a:endParaRPr lang="en-US" smtClean="0"/>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Rage Italic" pitchFamily="66" charset="0"/>
              </a:defRPr>
            </a:lvl1pPr>
          </a:lstStyle>
          <a:p>
            <a:pPr>
              <a:defRPr/>
            </a:pPr>
            <a:fld id="{DCD2893A-A387-465A-97AC-E9A56B32860C}" type="datetimeFigureOut">
              <a:rPr lang="lv-LV"/>
              <a:pPr>
                <a:defRPr/>
              </a:pPr>
              <a:t>07.10.2020.</a:t>
            </a:fld>
            <a:endParaRPr lang="lv-LV"/>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a:solidFill>
                  <a:schemeClr val="tx2"/>
                </a:solidFill>
                <a:latin typeface="Rage Italic" pitchFamily="66" charset="0"/>
              </a:defRPr>
            </a:lvl1pPr>
          </a:lstStyle>
          <a:p>
            <a:pPr>
              <a:defRPr/>
            </a:pPr>
            <a:endParaRPr lang="lv-LV"/>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tx2"/>
                </a:solidFill>
                <a:latin typeface="Rage Italic" pitchFamily="66" charset="0"/>
              </a:defRPr>
            </a:lvl1pPr>
          </a:lstStyle>
          <a:p>
            <a:pPr>
              <a:defRPr/>
            </a:pPr>
            <a:fld id="{EEC0F215-6165-48CD-86B2-14F26ED213A9}"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1" r:id="rId5"/>
    <p:sldLayoutId id="2147483740" r:id="rId6"/>
    <p:sldLayoutId id="2147483739" r:id="rId7"/>
    <p:sldLayoutId id="2147483746" r:id="rId8"/>
    <p:sldLayoutId id="2147483747" r:id="rId9"/>
    <p:sldLayoutId id="2147483738" r:id="rId10"/>
    <p:sldLayoutId id="2147483737" r:id="rId11"/>
    <p:sldLayoutId id="214748373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Virsraksts 1"/>
          <p:cNvSpPr>
            <a:spLocks noGrp="1"/>
          </p:cNvSpPr>
          <p:nvPr>
            <p:ph type="ctrTitle"/>
          </p:nvPr>
        </p:nvSpPr>
        <p:spPr>
          <a:xfrm>
            <a:off x="755650" y="590550"/>
            <a:ext cx="7772400" cy="1470025"/>
          </a:xfrm>
        </p:spPr>
        <p:txBody>
          <a:bodyPr/>
          <a:lstStyle/>
          <a:p>
            <a:pPr eaLnBrk="1" hangingPunct="1"/>
            <a:r>
              <a:rPr lang="lv-LV" sz="4900" i="1" smtClean="0"/>
              <a:t>Skolas vecāku sapulce</a:t>
            </a:r>
            <a:endParaRPr lang="lv-LV" sz="4300" smtClean="0"/>
          </a:p>
        </p:txBody>
      </p:sp>
      <p:sp>
        <p:nvSpPr>
          <p:cNvPr id="14338" name="Apakšvirsraksts 2"/>
          <p:cNvSpPr>
            <a:spLocks noGrp="1"/>
          </p:cNvSpPr>
          <p:nvPr>
            <p:ph type="subTitle" idx="1"/>
          </p:nvPr>
        </p:nvSpPr>
        <p:spPr>
          <a:xfrm>
            <a:off x="539750" y="4724400"/>
            <a:ext cx="7988300" cy="1416050"/>
          </a:xfrm>
        </p:spPr>
        <p:txBody>
          <a:bodyPr/>
          <a:lstStyle/>
          <a:p>
            <a:pPr eaLnBrk="1" hangingPunct="1">
              <a:spcBef>
                <a:spcPct val="0"/>
              </a:spcBef>
              <a:buClrTx/>
              <a:buSzTx/>
              <a:buFontTx/>
              <a:buNone/>
            </a:pPr>
            <a:r>
              <a:rPr lang="lv-LV" i="1" smtClean="0"/>
              <a:t>Engurē </a:t>
            </a:r>
          </a:p>
          <a:p>
            <a:pPr eaLnBrk="1" hangingPunct="1">
              <a:spcBef>
                <a:spcPct val="0"/>
              </a:spcBef>
              <a:buClrTx/>
              <a:buSzTx/>
              <a:buFontTx/>
              <a:buNone/>
            </a:pPr>
            <a:r>
              <a:rPr lang="lv-LV" i="1" smtClean="0"/>
              <a:t>2020. gada 24.septembrī</a:t>
            </a:r>
          </a:p>
        </p:txBody>
      </p:sp>
      <p:pic>
        <p:nvPicPr>
          <p:cNvPr id="14339" name="Picture 5"/>
          <p:cNvPicPr>
            <a:picLocks noChangeAspect="1" noChangeArrowheads="1"/>
          </p:cNvPicPr>
          <p:nvPr/>
        </p:nvPicPr>
        <p:blipFill>
          <a:blip r:embed="rId2"/>
          <a:srcRect/>
          <a:stretch>
            <a:fillRect/>
          </a:stretch>
        </p:blipFill>
        <p:spPr bwMode="auto">
          <a:xfrm>
            <a:off x="-7239000" y="-5429250"/>
            <a:ext cx="4016375" cy="3013075"/>
          </a:xfrm>
          <a:prstGeom prst="rect">
            <a:avLst/>
          </a:prstGeom>
          <a:noFill/>
          <a:ln w="9525">
            <a:noFill/>
            <a:miter lim="800000"/>
            <a:headEnd/>
            <a:tailEnd/>
          </a:ln>
        </p:spPr>
      </p:pic>
      <p:sp>
        <p:nvSpPr>
          <p:cNvPr id="14340" name="AutoShape 8" descr="How Do You Encourage Your Kid Without Being A Crazy Stage Parent? :  Deceptive Cadence : N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4341" name="AutoShape 10" descr="How Do You Encourage Your Kid Without Being A Crazy Stage Parent? :  Deceptive Cadence : N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4342" name="AutoShape 12" descr="Why Music is Beneficial for Parents and Children - Know Your Instrument"/>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4343" name="Picture 13"/>
          <p:cNvPicPr>
            <a:picLocks noChangeAspect="1" noChangeArrowheads="1"/>
          </p:cNvPicPr>
          <p:nvPr/>
        </p:nvPicPr>
        <p:blipFill>
          <a:blip r:embed="rId3"/>
          <a:srcRect/>
          <a:stretch>
            <a:fillRect/>
          </a:stretch>
        </p:blipFill>
        <p:spPr bwMode="auto">
          <a:xfrm>
            <a:off x="1403350" y="1916113"/>
            <a:ext cx="6629400" cy="290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lv-LV" sz="2800" smtClean="0">
                <a:solidFill>
                  <a:schemeClr val="accent2"/>
                </a:solidFill>
              </a:rPr>
              <a:t>Visvairāk audzēkņu atbildējuši BIEŽI</a:t>
            </a:r>
            <a:endParaRPr lang="en-US" sz="2800" smtClean="0">
              <a:solidFill>
                <a:schemeClr val="accent2"/>
              </a:solidFill>
            </a:endParaRPr>
          </a:p>
        </p:txBody>
      </p:sp>
      <p:sp>
        <p:nvSpPr>
          <p:cNvPr id="23554" name="Rectangle 3"/>
          <p:cNvSpPr>
            <a:spLocks noGrp="1"/>
          </p:cNvSpPr>
          <p:nvPr>
            <p:ph type="body" idx="1"/>
          </p:nvPr>
        </p:nvSpPr>
        <p:spPr/>
        <p:txBody>
          <a:bodyPr/>
          <a:lstStyle/>
          <a:p>
            <a:pPr marL="457200" indent="-457200">
              <a:lnSpc>
                <a:spcPct val="90000"/>
              </a:lnSpc>
            </a:pPr>
            <a:r>
              <a:rPr lang="lv-LV" smtClean="0"/>
              <a:t>Audzēkņi skolotāju klātbūtnē jūtas droši, par labi paveiktu darbu saņem uzslavas.</a:t>
            </a:r>
          </a:p>
          <a:p>
            <a:pPr marL="457200" indent="-457200">
              <a:lnSpc>
                <a:spcPct val="90000"/>
              </a:lnSpc>
            </a:pPr>
            <a:r>
              <a:rPr lang="lv-LV" smtClean="0"/>
              <a:t>Audzēkņi saprot pārbaudes darbu veikšanas nosacījumus.</a:t>
            </a:r>
          </a:p>
          <a:p>
            <a:pPr marL="457200" indent="-457200">
              <a:lnSpc>
                <a:spcPct val="90000"/>
              </a:lnSpc>
            </a:pPr>
            <a:r>
              <a:rPr lang="lv-LV" smtClean="0"/>
              <a:t>Audzēkņiem patīk iet uz mūzikas skolu.</a:t>
            </a:r>
          </a:p>
          <a:p>
            <a:pPr marL="457200" indent="-457200">
              <a:lnSpc>
                <a:spcPct val="90000"/>
              </a:lnSpc>
            </a:pPr>
            <a:r>
              <a:rPr lang="lv-LV" smtClean="0"/>
              <a:t>Skolas direktors uzklausa audzēkņus, ja ir problēmas.</a:t>
            </a:r>
          </a:p>
          <a:p>
            <a:pPr marL="457200" indent="-457200">
              <a:lnSpc>
                <a:spcPct val="90000"/>
              </a:lnSpc>
            </a:pPr>
            <a:r>
              <a:rPr lang="lv-LV" smtClean="0"/>
              <a:t>Audzēkņus interesē tas, kas notiek stundās.</a:t>
            </a: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lv-LV" sz="4000" smtClean="0"/>
              <a:t>Attālinātais mācību process 2019./2020 mācību gadā</a:t>
            </a:r>
            <a:endParaRPr lang="en-US" sz="4000" smtClean="0"/>
          </a:p>
        </p:txBody>
      </p:sp>
      <p:sp>
        <p:nvSpPr>
          <p:cNvPr id="24578" name="Rectangle 3"/>
          <p:cNvSpPr>
            <a:spLocks noGrp="1"/>
          </p:cNvSpPr>
          <p:nvPr>
            <p:ph type="body" idx="1"/>
          </p:nvPr>
        </p:nvSpPr>
        <p:spPr>
          <a:xfrm>
            <a:off x="1463675" y="2119313"/>
            <a:ext cx="6637338" cy="3603625"/>
          </a:xfrm>
        </p:spPr>
        <p:txBody>
          <a:bodyPr/>
          <a:lstStyle/>
          <a:p>
            <a:r>
              <a:rPr lang="lv-LV" smtClean="0"/>
              <a:t>Bērni iemācās būt patstāvīgi</a:t>
            </a:r>
          </a:p>
          <a:p>
            <a:r>
              <a:rPr lang="lv-LV" smtClean="0"/>
              <a:t>Skolotājs vairāk iepazīst bērnu, </a:t>
            </a:r>
            <a:r>
              <a:rPr lang="lv-LV" i="1" smtClean="0"/>
              <a:t>sadraudzējas</a:t>
            </a:r>
          </a:p>
          <a:p>
            <a:r>
              <a:rPr lang="lv-LV" smtClean="0"/>
              <a:t>Uzzinājām, kādi audzēkņiem ir mūzikas instrumenti mājās</a:t>
            </a:r>
          </a:p>
          <a:p>
            <a:r>
              <a:rPr lang="lv-LV" smtClean="0"/>
              <a:t>Piespieda strādāt ļoti strukturēti, mainījās darba organizācija</a:t>
            </a:r>
          </a:p>
          <a:p>
            <a:r>
              <a:rPr lang="lv-LV" smtClean="0"/>
              <a:t>Vecāki vairāk informēti par mācību procesu</a:t>
            </a:r>
          </a:p>
          <a:p>
            <a:r>
              <a:rPr lang="lv-LV" smtClean="0"/>
              <a:t>Ir pabūts katra audzēkņa mājās</a:t>
            </a:r>
          </a:p>
          <a:p>
            <a:pPr>
              <a:buFont typeface="Brush Script MT" pitchFamily="66" charset="0"/>
              <a:buNone/>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900113" y="0"/>
            <a:ext cx="6964362" cy="1201738"/>
          </a:xfrm>
        </p:spPr>
        <p:txBody>
          <a:bodyPr/>
          <a:lstStyle/>
          <a:p>
            <a:r>
              <a:rPr lang="lv-LV" sz="4000" smtClean="0"/>
              <a:t/>
            </a:r>
            <a:br>
              <a:rPr lang="lv-LV" sz="4000" smtClean="0"/>
            </a:br>
            <a:endParaRPr lang="en-US" sz="4000" smtClean="0"/>
          </a:p>
        </p:txBody>
      </p:sp>
      <p:sp>
        <p:nvSpPr>
          <p:cNvPr id="25602" name="Rectangle 3"/>
          <p:cNvSpPr>
            <a:spLocks noGrp="1"/>
          </p:cNvSpPr>
          <p:nvPr>
            <p:ph type="body" idx="1"/>
          </p:nvPr>
        </p:nvSpPr>
        <p:spPr>
          <a:xfrm>
            <a:off x="1463675" y="908050"/>
            <a:ext cx="6637338" cy="4814888"/>
          </a:xfrm>
        </p:spPr>
        <p:txBody>
          <a:bodyPr/>
          <a:lstStyle/>
          <a:p>
            <a:r>
              <a:rPr lang="lv-LV" sz="2800" smtClean="0"/>
              <a:t>Pietrūkst skolotāja klātbūtnes, fiziskā kontakta, lai veidotu iemaņas</a:t>
            </a:r>
          </a:p>
          <a:p>
            <a:r>
              <a:rPr lang="lv-LV" sz="2800" i="1" smtClean="0"/>
              <a:t>Mazajiem</a:t>
            </a:r>
            <a:r>
              <a:rPr lang="lv-LV" sz="2800" smtClean="0"/>
              <a:t> instrumenta skaņošanas problēmas</a:t>
            </a:r>
          </a:p>
          <a:p>
            <a:r>
              <a:rPr lang="lv-LV" sz="2800" smtClean="0"/>
              <a:t>Bet bērniem bija vairāk laika darbam</a:t>
            </a:r>
          </a:p>
          <a:p>
            <a:r>
              <a:rPr lang="lv-LV" sz="2800" smtClean="0"/>
              <a:t>Iemācījās pilnvērtīgāk izmantot datoru, telefonu</a:t>
            </a:r>
          </a:p>
          <a:p>
            <a:r>
              <a:rPr lang="lv-LV" sz="2800" smtClean="0"/>
              <a:t>Visiem ietaupa braukšanas laiku</a:t>
            </a:r>
          </a:p>
          <a:p>
            <a:r>
              <a:rPr lang="lv-LV" sz="2800" smtClean="0"/>
              <a:t>Vecāki vairāk iesaistās mācību procesā</a:t>
            </a:r>
          </a:p>
          <a:p>
            <a:endParaRPr lang="lv-LV" sz="2800" smtClean="0"/>
          </a:p>
          <a:p>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lv-LV" smtClean="0"/>
              <a:t>Izaicinājumi (-padarīt par+)</a:t>
            </a:r>
            <a:endParaRPr lang="en-US" smtClean="0"/>
          </a:p>
        </p:txBody>
      </p:sp>
      <p:sp>
        <p:nvSpPr>
          <p:cNvPr id="26626" name="Rectangle 3"/>
          <p:cNvSpPr>
            <a:spLocks noGrp="1"/>
          </p:cNvSpPr>
          <p:nvPr>
            <p:ph type="body" idx="1"/>
          </p:nvPr>
        </p:nvSpPr>
        <p:spPr/>
        <p:txBody>
          <a:bodyPr/>
          <a:lstStyle/>
          <a:p>
            <a:r>
              <a:rPr lang="lv-LV" smtClean="0"/>
              <a:t>Tiek zaudēta programmas atskaņošanas kvalitāte</a:t>
            </a:r>
          </a:p>
          <a:p>
            <a:r>
              <a:rPr lang="lv-LV" smtClean="0"/>
              <a:t>Tehnoloģiju pieejamība/nepieejamība</a:t>
            </a:r>
          </a:p>
          <a:p>
            <a:r>
              <a:rPr lang="lv-LV" smtClean="0"/>
              <a:t>Skaņas kvalitāte</a:t>
            </a:r>
          </a:p>
          <a:p>
            <a:r>
              <a:rPr lang="lv-LV" smtClean="0"/>
              <a:t>Sarežģīti spēlēt ar/bez koncertmeistara</a:t>
            </a:r>
          </a:p>
          <a:p>
            <a:r>
              <a:rPr lang="lv-LV" smtClean="0"/>
              <a:t>Apgriezti attēli</a:t>
            </a:r>
          </a:p>
          <a:p>
            <a:r>
              <a:rPr lang="lv-LV" smtClean="0"/>
              <a:t>Nav mājās instrumenti</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ph type="title"/>
          </p:nvPr>
        </p:nvPicPr>
        <p:blipFill>
          <a:blip r:embed="rId2"/>
          <a:srcRect/>
          <a:stretch>
            <a:fillRect/>
          </a:stretch>
        </p:blipFill>
        <p:spPr>
          <a:xfrm>
            <a:off x="1095375" y="1268413"/>
            <a:ext cx="6964363" cy="4465637"/>
          </a:xfrm>
        </p:spPr>
      </p:pic>
      <p:sp>
        <p:nvSpPr>
          <p:cNvPr id="27650" name="Rectangle 3"/>
          <p:cNvSpPr>
            <a:spLocks noGrp="1"/>
          </p:cNvSpPr>
          <p:nvPr>
            <p:ph type="body" idx="1"/>
          </p:nvPr>
        </p:nvSpPr>
        <p:spPr>
          <a:xfrm>
            <a:off x="971550" y="765175"/>
            <a:ext cx="7200900" cy="4886325"/>
          </a:xfrm>
        </p:spPr>
        <p:txBody>
          <a:bodyPr/>
          <a:lstStyle/>
          <a:p>
            <a:pPr>
              <a:buFont typeface="Brush Script MT" pitchFamily="66" charset="0"/>
              <a:buNone/>
            </a:pPr>
            <a:r>
              <a:rPr lang="lv-LV" smtClean="0"/>
              <a:t>2020./2021.</a:t>
            </a:r>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lv-LV" sz="2800" smtClean="0">
                <a:solidFill>
                  <a:schemeClr val="accent2"/>
                </a:solidFill>
              </a:rPr>
              <a:t/>
            </a:r>
            <a:br>
              <a:rPr lang="lv-LV" sz="2800" smtClean="0">
                <a:solidFill>
                  <a:schemeClr val="accent2"/>
                </a:solidFill>
              </a:rPr>
            </a:br>
            <a:r>
              <a:rPr lang="lv-LV" sz="2800" u="sng" smtClean="0">
                <a:solidFill>
                  <a:schemeClr val="accent2"/>
                </a:solidFill>
              </a:rPr>
              <a:t>Audzēkņi un vecāki tiek iepazīstināti</a:t>
            </a:r>
            <a:r>
              <a:rPr lang="lv-LV" sz="2800" smtClean="0">
                <a:solidFill>
                  <a:schemeClr val="accent2"/>
                </a:solidFill>
              </a:rPr>
              <a:t> ar Iekšējās kārtības noteikumiem un mācību procesa organizāciju skolā</a:t>
            </a:r>
            <a:endParaRPr lang="en-US" sz="2800" smtClean="0">
              <a:solidFill>
                <a:schemeClr val="accent2"/>
              </a:solidFill>
            </a:endParaRPr>
          </a:p>
        </p:txBody>
      </p:sp>
      <p:sp>
        <p:nvSpPr>
          <p:cNvPr id="28674" name="Rectangle 3"/>
          <p:cNvSpPr>
            <a:spLocks noGrp="1"/>
          </p:cNvSpPr>
          <p:nvPr>
            <p:ph type="body" idx="1"/>
          </p:nvPr>
        </p:nvSpPr>
        <p:spPr>
          <a:xfrm>
            <a:off x="1463675" y="2565400"/>
            <a:ext cx="6196013" cy="3157538"/>
          </a:xfrm>
        </p:spPr>
        <p:txBody>
          <a:bodyPr/>
          <a:lstStyle/>
          <a:p>
            <a:pPr marL="457200" indent="-457200">
              <a:lnSpc>
                <a:spcPct val="90000"/>
              </a:lnSpc>
            </a:pPr>
            <a:r>
              <a:rPr lang="lv-LV" smtClean="0"/>
              <a:t>Vecāki izvērtē sava bērna veselības stāvokli, lai slimības gadījumā neapmeklētu skolu, kā arī obligāti sazināties ar  attiecīgo mākslas/mūzikas pedagogu, lai informētu un vienotos, vai ir iespējams turpināt attālinātās mācīšanās darbu.</a:t>
            </a:r>
          </a:p>
          <a:p>
            <a:pPr marL="457200" indent="-457200">
              <a:lnSpc>
                <a:spcPct val="90000"/>
              </a:lnSpc>
            </a:pPr>
            <a:r>
              <a:rPr lang="lv-LV" smtClean="0"/>
              <a:t>Ar 2020./2021. mācību gadu skola pieslēdzas e-sistēmai/e-klase</a:t>
            </a: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1116013" y="836613"/>
            <a:ext cx="6964362" cy="71437"/>
          </a:xfrm>
        </p:spPr>
        <p:txBody>
          <a:bodyPr/>
          <a:lstStyle/>
          <a:p>
            <a:endParaRPr lang="en-US" sz="4000" smtClean="0"/>
          </a:p>
        </p:txBody>
      </p:sp>
      <p:sp>
        <p:nvSpPr>
          <p:cNvPr id="29698" name="Rectangle 3"/>
          <p:cNvSpPr>
            <a:spLocks noGrp="1"/>
          </p:cNvSpPr>
          <p:nvPr>
            <p:ph type="body" idx="1"/>
          </p:nvPr>
        </p:nvSpPr>
        <p:spPr>
          <a:xfrm>
            <a:off x="1042988" y="908050"/>
            <a:ext cx="7129462" cy="5184775"/>
          </a:xfrm>
        </p:spPr>
        <p:txBody>
          <a:bodyPr/>
          <a:lstStyle/>
          <a:p>
            <a:pPr marL="457200" indent="-457200">
              <a:lnSpc>
                <a:spcPct val="80000"/>
              </a:lnSpc>
            </a:pPr>
            <a:r>
              <a:rPr lang="lv-LV" sz="2000" smtClean="0"/>
              <a:t>Iestādē neuzturas personas ar akūtas elpceļu infekcijas slimības pazīmēm vai personas, kam noteikta pašizolācija, mājas karantīna vai izolācija.</a:t>
            </a:r>
          </a:p>
          <a:p>
            <a:pPr marL="457200" indent="-457200">
              <a:lnSpc>
                <a:spcPct val="80000"/>
              </a:lnSpc>
            </a:pPr>
            <a:r>
              <a:rPr lang="lv-LV" sz="2000" smtClean="0"/>
              <a:t>Vecāki maksimāli samazina ierašanos skolā</a:t>
            </a:r>
          </a:p>
          <a:p>
            <a:pPr marL="457200" indent="-457200">
              <a:lnSpc>
                <a:spcPct val="80000"/>
              </a:lnSpc>
            </a:pPr>
            <a:r>
              <a:rPr lang="lv-LV" sz="2000" smtClean="0"/>
              <a:t>Audzēkņu vecāki/likumiskie pārstāvji un trešās personas iestādē drīkst uzturēties:</a:t>
            </a:r>
          </a:p>
          <a:p>
            <a:pPr marL="785813" lvl="1" indent="-419100">
              <a:lnSpc>
                <a:spcPct val="80000"/>
              </a:lnSpc>
            </a:pPr>
            <a:r>
              <a:rPr lang="lv-LV" sz="2000" smtClean="0"/>
              <a:t>par ierašanās iemeslu informējot iestādes dežurantu;</a:t>
            </a:r>
          </a:p>
          <a:p>
            <a:pPr marL="785813" lvl="1" indent="-419100">
              <a:lnSpc>
                <a:spcPct val="80000"/>
              </a:lnSpc>
            </a:pPr>
            <a:r>
              <a:rPr lang="lv-LV" sz="2000" smtClean="0"/>
              <a:t>aizpildot anketu, kurā norāda vārdu, uzvārdu, kontakttālruni un iestādes apmeklējuma datumu, lai būtu iespējams apzināt un brīdināt kontaktpersonas Covid-19 infekcijas gadījumā;</a:t>
            </a:r>
          </a:p>
          <a:p>
            <a:pPr marL="785813" lvl="1" indent="-419100">
              <a:lnSpc>
                <a:spcPct val="80000"/>
              </a:lnSpc>
            </a:pPr>
            <a:r>
              <a:rPr lang="lv-LV" sz="2000" smtClean="0"/>
              <a:t>ievērojot 2 m distanci;</a:t>
            </a:r>
          </a:p>
          <a:p>
            <a:pPr marL="785813" lvl="1" indent="-419100">
              <a:lnSpc>
                <a:spcPct val="80000"/>
              </a:lnSpc>
            </a:pPr>
            <a:r>
              <a:rPr lang="lv-LV" sz="2000" smtClean="0"/>
              <a:t>roku higiēnai izmantojot spirtu saturošus roku dezinfekcijas līdzekļus (kas satur vismaz 70 % etanola);</a:t>
            </a:r>
          </a:p>
          <a:p>
            <a:pPr marL="785813" lvl="1" indent="-419100">
              <a:lnSpc>
                <a:spcPct val="80000"/>
              </a:lnSpc>
            </a:pPr>
            <a:r>
              <a:rPr lang="lv-LV" sz="2000" smtClean="0"/>
              <a:t>Ieiet mācību klasē var tikai kopā ar savu bērnu individuālajās nodarbībās, ievērojot visus iepriekšminētos nosacījumus un ar attiecīgā pedagoga saskaņojumu (skat.p.18.)</a:t>
            </a:r>
            <a:endParaRPr lang="en-US" sz="2000" smtClean="0"/>
          </a:p>
        </p:txBody>
      </p:sp>
      <p:sp>
        <p:nvSpPr>
          <p:cNvPr id="29699" name="Rectangle 4"/>
          <p:cNvSpPr>
            <a:spLocks noChangeArrowheads="1"/>
          </p:cNvSpPr>
          <p:nvPr/>
        </p:nvSpPr>
        <p:spPr bwMode="auto">
          <a:xfrm>
            <a:off x="-2911475" y="3246438"/>
            <a:ext cx="3194050" cy="366712"/>
          </a:xfrm>
          <a:prstGeom prst="rect">
            <a:avLst/>
          </a:prstGeom>
          <a:noFill/>
          <a:ln w="9525">
            <a:noFill/>
            <a:miter lim="800000"/>
            <a:headEnd/>
            <a:tailEnd/>
          </a:ln>
        </p:spPr>
        <p:txBody>
          <a:bodyPr wrap="none" anchor="ctr">
            <a:spAutoFit/>
          </a:bodyPr>
          <a:lstStyle/>
          <a:p>
            <a:pPr algn="just">
              <a:buFontTx/>
              <a:buAutoNum type="arabicPeriod"/>
            </a:pPr>
            <a:r>
              <a:rPr lang="lv-LV"/>
              <a:t>Iestādē neuzturas personas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1095375" y="817563"/>
            <a:ext cx="6964363" cy="163512"/>
          </a:xfrm>
        </p:spPr>
        <p:txBody>
          <a:bodyPr/>
          <a:lstStyle/>
          <a:p>
            <a:endParaRPr lang="en-US" sz="700" smtClean="0"/>
          </a:p>
        </p:txBody>
      </p:sp>
      <p:sp>
        <p:nvSpPr>
          <p:cNvPr id="30722" name="Rectangle 3"/>
          <p:cNvSpPr>
            <a:spLocks noGrp="1"/>
          </p:cNvSpPr>
          <p:nvPr>
            <p:ph type="body" idx="1"/>
          </p:nvPr>
        </p:nvSpPr>
        <p:spPr>
          <a:xfrm>
            <a:off x="1331913" y="1052513"/>
            <a:ext cx="6196012" cy="4824412"/>
          </a:xfrm>
        </p:spPr>
        <p:txBody>
          <a:bodyPr/>
          <a:lstStyle/>
          <a:p>
            <a:pPr marL="457200" indent="-457200"/>
            <a:r>
              <a:rPr lang="lv-LV" smtClean="0"/>
              <a:t>Vecākiem, kuru bērni ir atgriezušies no Covid skartajām valstīm (saskaņā ar oficiālo informāciju) </a:t>
            </a:r>
            <a:r>
              <a:rPr lang="lv-LV" u="sng" smtClean="0"/>
              <a:t>kategorisk</a:t>
            </a:r>
            <a:r>
              <a:rPr lang="lv-LV" smtClean="0"/>
              <a:t>i aizliegts apmeklēt skolu vismaz divas nedēļas (tagad 10d.), vai, ja valstī noteikts citādi. Vēlams un ieteicams skolu neapmeklēt vismaz 10 dienas un novērot savu bērnu arī tad, ja esat atgriezušies no ārvalstīm, kuras nav Covid skarto valstu sarakstā. </a:t>
            </a:r>
          </a:p>
          <a:p>
            <a:pPr marL="457200" indent="-457200"/>
            <a:r>
              <a:rPr lang="lv-LV" smtClean="0"/>
              <a:t>Ja tomēr vecāki nolemj laist bērnu skolā (tālbraucēju un jūrnieku bērni), ievērot attiecīgos norādījumus mājās</a:t>
            </a: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lv-LV" smtClean="0"/>
              <a:t>Iemāciet saviem bērniem</a:t>
            </a:r>
            <a:endParaRPr lang="en-US" smtClean="0"/>
          </a:p>
        </p:txBody>
      </p:sp>
      <p:sp>
        <p:nvSpPr>
          <p:cNvPr id="31746" name="Rectangle 3"/>
          <p:cNvSpPr>
            <a:spLocks noGrp="1"/>
          </p:cNvSpPr>
          <p:nvPr>
            <p:ph type="body" idx="1"/>
          </p:nvPr>
        </p:nvSpPr>
        <p:spPr/>
        <p:txBody>
          <a:bodyPr/>
          <a:lstStyle/>
          <a:p>
            <a:pPr>
              <a:lnSpc>
                <a:spcPct val="90000"/>
              </a:lnSpc>
            </a:pPr>
            <a:r>
              <a:rPr lang="lv-LV" smtClean="0"/>
              <a:t>Regulāri mazgāt rokas</a:t>
            </a:r>
          </a:p>
          <a:p>
            <a:pPr>
              <a:lnSpc>
                <a:spcPct val="90000"/>
              </a:lnSpc>
            </a:pPr>
            <a:r>
              <a:rPr lang="lv-LV" smtClean="0"/>
              <a:t>Regulāri notīrīt savus telefonus</a:t>
            </a:r>
          </a:p>
          <a:p>
            <a:pPr>
              <a:lnSpc>
                <a:spcPct val="90000"/>
              </a:lnSpc>
            </a:pPr>
            <a:r>
              <a:rPr lang="lv-LV" smtClean="0"/>
              <a:t>Nešķaudīt uz citiem un pašiem būt uzmanīgiem</a:t>
            </a:r>
          </a:p>
          <a:p>
            <a:pPr>
              <a:lnSpc>
                <a:spcPct val="90000"/>
              </a:lnSpc>
            </a:pPr>
            <a:r>
              <a:rPr lang="lv-LV" smtClean="0"/>
              <a:t>Skolā līdzi ņemt pudeli ūdens uzpildīšanai</a:t>
            </a:r>
          </a:p>
          <a:p>
            <a:pPr>
              <a:lnSpc>
                <a:spcPct val="90000"/>
              </a:lnSpc>
            </a:pPr>
            <a:r>
              <a:rPr lang="lv-LV" smtClean="0"/>
              <a:t>Lietot sejas masku, ja ir iesnas (var saņemt arī pie dežurantes)</a:t>
            </a:r>
          </a:p>
          <a:p>
            <a:pPr>
              <a:lnSpc>
                <a:spcPct val="90000"/>
              </a:lnSpc>
            </a:pPr>
            <a:r>
              <a:rPr lang="lv-LV" smtClean="0"/>
              <a:t>Ja situācija saasināsies, jālieto sejas maska autobusos</a:t>
            </a:r>
          </a:p>
          <a:p>
            <a:pPr>
              <a:lnSpc>
                <a:spcPct val="90000"/>
              </a:lnSpc>
            </a:pP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1095375" y="817563"/>
            <a:ext cx="6964363" cy="450850"/>
          </a:xfrm>
        </p:spPr>
        <p:txBody>
          <a:bodyPr/>
          <a:lstStyle/>
          <a:p>
            <a:r>
              <a:rPr lang="lv-LV" sz="3200" smtClean="0"/>
              <a:t>Jaunie stundu laiki 2020./2021.</a:t>
            </a:r>
            <a:endParaRPr lang="en-US" sz="3200" smtClean="0"/>
          </a:p>
        </p:txBody>
      </p:sp>
      <p:sp>
        <p:nvSpPr>
          <p:cNvPr id="32770" name="Rectangle 3"/>
          <p:cNvSpPr>
            <a:spLocks noGrp="1"/>
          </p:cNvSpPr>
          <p:nvPr>
            <p:ph type="body" sz="half" idx="1"/>
          </p:nvPr>
        </p:nvSpPr>
        <p:spPr/>
        <p:txBody>
          <a:bodyPr/>
          <a:lstStyle/>
          <a:p>
            <a:endParaRPr lang="lv-LV" sz="2000" smtClean="0"/>
          </a:p>
          <a:p>
            <a:endParaRPr lang="lv-LV" sz="2000" smtClean="0"/>
          </a:p>
          <a:p>
            <a:endParaRPr lang="lv-LV" sz="2000" smtClean="0"/>
          </a:p>
          <a:p>
            <a:endParaRPr lang="lv-LV" sz="2000" smtClean="0"/>
          </a:p>
          <a:p>
            <a:endParaRPr lang="en-US" sz="2000" smtClean="0"/>
          </a:p>
        </p:txBody>
      </p:sp>
      <p:graphicFrame>
        <p:nvGraphicFramePr>
          <p:cNvPr id="33852" name="Group 60"/>
          <p:cNvGraphicFramePr>
            <a:graphicFrameLocks noGrp="1"/>
          </p:cNvGraphicFramePr>
          <p:nvPr>
            <p:ph sz="half" idx="2"/>
          </p:nvPr>
        </p:nvGraphicFramePr>
        <p:xfrm>
          <a:off x="1908175" y="1454150"/>
          <a:ext cx="5689600" cy="4000500"/>
        </p:xfrm>
        <a:graphic>
          <a:graphicData uri="http://schemas.openxmlformats.org/drawingml/2006/table">
            <a:tbl>
              <a:tblPr/>
              <a:tblGrid>
                <a:gridCol w="1179513"/>
                <a:gridCol w="2420937"/>
                <a:gridCol w="2089150"/>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12:35 </a:t>
                      </a:r>
                      <a:r>
                        <a:rPr kumimoji="0" lang="lv-LV" sz="1600" b="1" i="0" u="none" strike="noStrike" cap="none" normalizeH="0" baseline="0" smtClean="0">
                          <a:ln>
                            <a:noFill/>
                          </a:ln>
                          <a:solidFill>
                            <a:schemeClr val="tx1"/>
                          </a:solidFill>
                          <a:effectLst/>
                          <a:latin typeface="Arial" charset="0"/>
                          <a:cs typeface="Times New Roman" pitchFamily="18" charset="0"/>
                        </a:rPr>
                        <a:t>–</a:t>
                      </a: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 13:15</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0" i="0" u="none" strike="noStrike" cap="none" normalizeH="0" baseline="0" smtClean="0">
                          <a:ln>
                            <a:noFill/>
                          </a:ln>
                          <a:solidFill>
                            <a:schemeClr val="tx1"/>
                          </a:solidFill>
                          <a:effectLst/>
                          <a:latin typeface="Arial" charset="0"/>
                        </a:rPr>
                        <a:t>Autobusi</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13:20 </a:t>
                      </a:r>
                      <a:r>
                        <a:rPr kumimoji="0" lang="lv-LV" sz="1600" b="1" i="0" u="none" strike="noStrike" cap="none" normalizeH="0" baseline="0" smtClean="0">
                          <a:ln>
                            <a:noFill/>
                          </a:ln>
                          <a:solidFill>
                            <a:schemeClr val="tx1"/>
                          </a:solidFill>
                          <a:effectLst/>
                          <a:latin typeface="Arial" charset="0"/>
                          <a:cs typeface="Times New Roman" pitchFamily="18" charset="0"/>
                        </a:rPr>
                        <a:t>–</a:t>
                      </a: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 14:00</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14:05 </a:t>
                      </a:r>
                      <a:r>
                        <a:rPr kumimoji="0" lang="lv-LV" sz="1600" b="1" i="0" u="none" strike="noStrike" cap="none" normalizeH="0" baseline="0" smtClean="0">
                          <a:ln>
                            <a:noFill/>
                          </a:ln>
                          <a:solidFill>
                            <a:schemeClr val="tx1"/>
                          </a:solidFill>
                          <a:effectLst/>
                          <a:latin typeface="Arial" charset="0"/>
                          <a:cs typeface="Times New Roman" pitchFamily="18" charset="0"/>
                        </a:rPr>
                        <a:t>–</a:t>
                      </a: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 14:45</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14:50 </a:t>
                      </a:r>
                      <a:r>
                        <a:rPr kumimoji="0" lang="lv-LV" sz="1600" b="1" i="0" u="none" strike="noStrike" cap="none" normalizeH="0" baseline="0" smtClean="0">
                          <a:ln>
                            <a:noFill/>
                          </a:ln>
                          <a:solidFill>
                            <a:schemeClr val="tx1"/>
                          </a:solidFill>
                          <a:effectLst/>
                          <a:latin typeface="Arial" charset="0"/>
                          <a:cs typeface="Times New Roman" pitchFamily="18" charset="0"/>
                        </a:rPr>
                        <a:t>–</a:t>
                      </a: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 15:30</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600" b="0" i="0" u="none" strike="noStrike" cap="none" normalizeH="0" baseline="0" smtClean="0">
                          <a:ln>
                            <a:noFill/>
                          </a:ln>
                          <a:solidFill>
                            <a:schemeClr val="tx1"/>
                          </a:solidFill>
                          <a:effectLst/>
                          <a:latin typeface="Arial" charset="0"/>
                        </a:rPr>
                        <a:t>Lapm.</a:t>
                      </a: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15:35 </a:t>
                      </a:r>
                      <a:r>
                        <a:rPr kumimoji="0" lang="lv-LV" sz="1600" b="1" i="0" u="none" strike="noStrike" cap="none" normalizeH="0" baseline="0" smtClean="0">
                          <a:ln>
                            <a:noFill/>
                          </a:ln>
                          <a:solidFill>
                            <a:schemeClr val="tx1"/>
                          </a:solidFill>
                          <a:effectLst/>
                          <a:latin typeface="Arial" charset="0"/>
                          <a:cs typeface="Times New Roman" pitchFamily="18" charset="0"/>
                        </a:rPr>
                        <a:t>–</a:t>
                      </a: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 16:15</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lv-LV" sz="1600" b="0" i="0" u="none" strike="noStrike" cap="none" normalizeH="0" baseline="0" smtClean="0">
                          <a:ln>
                            <a:noFill/>
                          </a:ln>
                          <a:solidFill>
                            <a:schemeClr val="tx1"/>
                          </a:solidFill>
                          <a:effectLst/>
                          <a:latin typeface="Arial" charset="0"/>
                        </a:rPr>
                        <a:t>Engure</a:t>
                      </a: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16:20 </a:t>
                      </a:r>
                      <a:r>
                        <a:rPr kumimoji="0" lang="lv-LV" sz="1600" b="1" i="0" u="none" strike="noStrike" cap="none" normalizeH="0" baseline="0" smtClean="0">
                          <a:ln>
                            <a:noFill/>
                          </a:ln>
                          <a:solidFill>
                            <a:schemeClr val="tx1"/>
                          </a:solidFill>
                          <a:effectLst/>
                          <a:latin typeface="Arial" charset="0"/>
                          <a:cs typeface="Times New Roman" pitchFamily="18" charset="0"/>
                        </a:rPr>
                        <a:t>–</a:t>
                      </a: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 17:00</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17:05 </a:t>
                      </a:r>
                      <a:r>
                        <a:rPr kumimoji="0" lang="lv-LV" sz="1600" b="1" i="0" u="none" strike="noStrike" cap="none" normalizeH="0" baseline="0" smtClean="0">
                          <a:ln>
                            <a:noFill/>
                          </a:ln>
                          <a:solidFill>
                            <a:schemeClr val="tx1"/>
                          </a:solidFill>
                          <a:effectLst/>
                          <a:latin typeface="Arial" charset="0"/>
                          <a:cs typeface="Times New Roman" pitchFamily="18" charset="0"/>
                        </a:rPr>
                        <a:t>–</a:t>
                      </a: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 17:45</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0" i="0" u="none" strike="noStrike" cap="none" normalizeH="0" baseline="0" smtClean="0">
                          <a:ln>
                            <a:noFill/>
                          </a:ln>
                          <a:solidFill>
                            <a:schemeClr val="tx1"/>
                          </a:solidFill>
                          <a:effectLst/>
                          <a:latin typeface="Arial" charset="0"/>
                        </a:rPr>
                        <a:t>               Lapm.</a:t>
                      </a: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17:50</a:t>
                      </a:r>
                      <a:r>
                        <a:rPr kumimoji="0" lang="lv-LV" sz="1600" b="1" i="0" u="none" strike="noStrike" cap="none" normalizeH="0" baseline="0" smtClean="0">
                          <a:ln>
                            <a:noFill/>
                          </a:ln>
                          <a:solidFill>
                            <a:schemeClr val="tx1"/>
                          </a:solidFill>
                          <a:effectLst/>
                          <a:latin typeface="Arial" charset="0"/>
                          <a:cs typeface="Times New Roman" pitchFamily="18" charset="0"/>
                        </a:rPr>
                        <a:t>–</a:t>
                      </a: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 18:30</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18:35 </a:t>
                      </a:r>
                      <a:r>
                        <a:rPr kumimoji="0" lang="lv-LV" sz="1600" b="1" i="0" u="none" strike="noStrike" cap="none" normalizeH="0" baseline="0" smtClean="0">
                          <a:ln>
                            <a:noFill/>
                          </a:ln>
                          <a:solidFill>
                            <a:schemeClr val="tx1"/>
                          </a:solidFill>
                          <a:effectLst/>
                          <a:latin typeface="Arial" charset="0"/>
                          <a:cs typeface="Times New Roman" pitchFamily="18" charset="0"/>
                        </a:rPr>
                        <a:t>–</a:t>
                      </a: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 19:15</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0" i="0" u="none" strike="noStrike" cap="none" normalizeH="0" baseline="0" smtClean="0">
                          <a:ln>
                            <a:noFill/>
                          </a:ln>
                          <a:solidFill>
                            <a:schemeClr val="tx1"/>
                          </a:solidFill>
                          <a:effectLst/>
                          <a:latin typeface="Arial" charset="0"/>
                        </a:rPr>
                        <a:t>                    Lapm.</a:t>
                      </a: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19:15 </a:t>
                      </a:r>
                      <a:r>
                        <a:rPr kumimoji="0" lang="lv-LV" sz="1600" b="1" i="0" u="none" strike="noStrike" cap="none" normalizeH="0" baseline="0" smtClean="0">
                          <a:ln>
                            <a:noFill/>
                          </a:ln>
                          <a:solidFill>
                            <a:schemeClr val="tx1"/>
                          </a:solidFill>
                          <a:effectLst/>
                          <a:latin typeface="Arial" charset="0"/>
                          <a:cs typeface="Times New Roman" pitchFamily="18" charset="0"/>
                        </a:rPr>
                        <a:t>–</a:t>
                      </a: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 20:00</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11.</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20:00</a:t>
                      </a:r>
                      <a:r>
                        <a:rPr kumimoji="0" lang="lv-LV" sz="1600" b="1" i="0" u="none" strike="noStrike" cap="none" normalizeH="0" baseline="0" smtClean="0">
                          <a:ln>
                            <a:noFill/>
                          </a:ln>
                          <a:solidFill>
                            <a:schemeClr val="tx1"/>
                          </a:solidFill>
                          <a:effectLst/>
                          <a:latin typeface="Arial" charset="0"/>
                          <a:cs typeface="Times New Roman" pitchFamily="18" charset="0"/>
                        </a:rPr>
                        <a:t>–</a:t>
                      </a:r>
                      <a:r>
                        <a:rPr kumimoji="0" lang="lv-LV" sz="1600" b="1" i="0" u="none" strike="noStrike" cap="none" normalizeH="0" baseline="0" smtClean="0">
                          <a:ln>
                            <a:noFill/>
                          </a:ln>
                          <a:solidFill>
                            <a:schemeClr val="tx1"/>
                          </a:solidFill>
                          <a:effectLst/>
                          <a:latin typeface="Times New Roman" pitchFamily="18" charset="0"/>
                          <a:cs typeface="Times New Roman" pitchFamily="18" charset="0"/>
                        </a:rPr>
                        <a:t> 20:40</a:t>
                      </a:r>
                      <a:endParaRPr kumimoji="0" lang="lv-LV"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821" name="Line 374"/>
          <p:cNvSpPr>
            <a:spLocks noChangeShapeType="1"/>
          </p:cNvSpPr>
          <p:nvPr/>
        </p:nvSpPr>
        <p:spPr bwMode="auto">
          <a:xfrm>
            <a:off x="5580063" y="3789363"/>
            <a:ext cx="1008062" cy="0"/>
          </a:xfrm>
          <a:prstGeom prst="line">
            <a:avLst/>
          </a:prstGeom>
          <a:noFill/>
          <a:ln w="9525">
            <a:solidFill>
              <a:schemeClr val="tx1"/>
            </a:solidFill>
            <a:round/>
            <a:headEnd/>
            <a:tailEnd type="triangle" w="med" len="med"/>
          </a:ln>
        </p:spPr>
        <p:txBody>
          <a:bodyPr/>
          <a:lstStyle/>
          <a:p>
            <a:endParaRPr lang="lv-LV"/>
          </a:p>
        </p:txBody>
      </p:sp>
      <p:sp>
        <p:nvSpPr>
          <p:cNvPr id="32822" name="Line 375"/>
          <p:cNvSpPr>
            <a:spLocks noChangeShapeType="1"/>
          </p:cNvSpPr>
          <p:nvPr/>
        </p:nvSpPr>
        <p:spPr bwMode="auto">
          <a:xfrm>
            <a:off x="5724525" y="4581525"/>
            <a:ext cx="1008063" cy="0"/>
          </a:xfrm>
          <a:prstGeom prst="line">
            <a:avLst/>
          </a:prstGeom>
          <a:noFill/>
          <a:ln w="9525">
            <a:solidFill>
              <a:schemeClr val="tx1"/>
            </a:solidFill>
            <a:round/>
            <a:headEnd/>
            <a:tailEnd type="triangle" w="med" len="med"/>
          </a:ln>
        </p:spPr>
        <p:txBody>
          <a:bodyPr/>
          <a:lstStyle/>
          <a:p>
            <a:endParaRPr lang="lv-LV"/>
          </a:p>
        </p:txBody>
      </p:sp>
      <p:sp>
        <p:nvSpPr>
          <p:cNvPr id="32823" name="Line 383"/>
          <p:cNvSpPr>
            <a:spLocks noChangeShapeType="1"/>
          </p:cNvSpPr>
          <p:nvPr/>
        </p:nvSpPr>
        <p:spPr bwMode="auto">
          <a:xfrm flipH="1">
            <a:off x="6372225" y="2781300"/>
            <a:ext cx="936625" cy="0"/>
          </a:xfrm>
          <a:prstGeom prst="line">
            <a:avLst/>
          </a:prstGeom>
          <a:noFill/>
          <a:ln w="9525">
            <a:solidFill>
              <a:schemeClr val="tx1"/>
            </a:solidFill>
            <a:round/>
            <a:headEnd/>
            <a:tailEnd type="triangle" w="med" len="med"/>
          </a:ln>
        </p:spPr>
        <p:txBody>
          <a:bodyPr/>
          <a:lstStyle/>
          <a:p>
            <a:endParaRPr lang="lv-LV"/>
          </a:p>
        </p:txBody>
      </p:sp>
      <p:sp>
        <p:nvSpPr>
          <p:cNvPr id="32824" name="Line 388"/>
          <p:cNvSpPr>
            <a:spLocks noChangeShapeType="1"/>
          </p:cNvSpPr>
          <p:nvPr/>
        </p:nvSpPr>
        <p:spPr bwMode="auto">
          <a:xfrm>
            <a:off x="5651500" y="3141663"/>
            <a:ext cx="935038" cy="0"/>
          </a:xfrm>
          <a:prstGeom prst="line">
            <a:avLst/>
          </a:prstGeom>
          <a:noFill/>
          <a:ln w="9525">
            <a:solidFill>
              <a:schemeClr val="tx1"/>
            </a:solidFill>
            <a:round/>
            <a:headEnd/>
            <a:tailEnd type="triangle" w="med" len="med"/>
          </a:ln>
        </p:spPr>
        <p:txBody>
          <a:bodyPr/>
          <a:lstStyle/>
          <a:p>
            <a:endParaRPr lang="lv-LV"/>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Virsraksts 1"/>
          <p:cNvSpPr>
            <a:spLocks noGrp="1"/>
          </p:cNvSpPr>
          <p:nvPr>
            <p:ph type="title"/>
          </p:nvPr>
        </p:nvSpPr>
        <p:spPr>
          <a:xfrm>
            <a:off x="1095375" y="817563"/>
            <a:ext cx="6964363" cy="1316037"/>
          </a:xfrm>
        </p:spPr>
        <p:txBody>
          <a:bodyPr/>
          <a:lstStyle/>
          <a:p>
            <a:pPr eaLnBrk="1" hangingPunct="1"/>
            <a:r>
              <a:rPr lang="lv-LV" sz="3200" smtClean="0"/>
              <a:t>2020./2021.mācību gads EMMS </a:t>
            </a:r>
          </a:p>
        </p:txBody>
      </p:sp>
      <p:sp>
        <p:nvSpPr>
          <p:cNvPr id="15362" name="Satura vietturis 2"/>
          <p:cNvSpPr>
            <a:spLocks noGrp="1"/>
          </p:cNvSpPr>
          <p:nvPr>
            <p:ph idx="1"/>
          </p:nvPr>
        </p:nvSpPr>
        <p:spPr>
          <a:xfrm>
            <a:off x="827088" y="2420938"/>
            <a:ext cx="7870825" cy="3365500"/>
          </a:xfrm>
        </p:spPr>
        <p:txBody>
          <a:bodyPr/>
          <a:lstStyle/>
          <a:p>
            <a:pPr eaLnBrk="1" hangingPunct="1"/>
            <a:r>
              <a:rPr lang="lv-LV" sz="3200" smtClean="0"/>
              <a:t>8 profesionālās ievirzes programmas Mūzikā</a:t>
            </a:r>
          </a:p>
          <a:p>
            <a:pPr eaLnBrk="1" hangingPunct="1"/>
            <a:r>
              <a:rPr lang="lv-LV" sz="3200" smtClean="0"/>
              <a:t>1 profesionālās ievirzes programmas Mākslā</a:t>
            </a:r>
          </a:p>
          <a:p>
            <a:pPr eaLnBrk="1" hangingPunct="1"/>
            <a:r>
              <a:rPr lang="lv-LV" sz="3200" smtClean="0"/>
              <a:t>12 pedagogi Mūzikā</a:t>
            </a:r>
          </a:p>
          <a:p>
            <a:pPr eaLnBrk="1" hangingPunct="1"/>
            <a:r>
              <a:rPr lang="lv-LV" sz="3200" smtClean="0"/>
              <a:t>5 pedagogi mākslā</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Virsraksts 1"/>
          <p:cNvSpPr>
            <a:spLocks noGrp="1"/>
          </p:cNvSpPr>
          <p:nvPr>
            <p:ph type="title"/>
          </p:nvPr>
        </p:nvSpPr>
        <p:spPr/>
        <p:txBody>
          <a:bodyPr/>
          <a:lstStyle/>
          <a:p>
            <a:pPr eaLnBrk="1" hangingPunct="1"/>
            <a:r>
              <a:rPr lang="lv-LV" smtClean="0"/>
              <a:t>Kā saņemt informāciju</a:t>
            </a:r>
          </a:p>
        </p:txBody>
      </p:sp>
      <p:sp>
        <p:nvSpPr>
          <p:cNvPr id="33794" name="Satura vietturis 2"/>
          <p:cNvSpPr>
            <a:spLocks noGrp="1"/>
          </p:cNvSpPr>
          <p:nvPr>
            <p:ph idx="1"/>
          </p:nvPr>
        </p:nvSpPr>
        <p:spPr/>
        <p:txBody>
          <a:bodyPr/>
          <a:lstStyle/>
          <a:p>
            <a:pPr eaLnBrk="1" hangingPunct="1"/>
            <a:r>
              <a:rPr lang="lv-LV" smtClean="0"/>
              <a:t>Dienasgrāmatā</a:t>
            </a:r>
          </a:p>
          <a:p>
            <a:pPr eaLnBrk="1" hangingPunct="1"/>
            <a:r>
              <a:rPr lang="lv-LV" smtClean="0"/>
              <a:t>Runājot ar skolotāju – atnākot uz skolu, piezvanot</a:t>
            </a:r>
          </a:p>
          <a:p>
            <a:pPr eaLnBrk="1" hangingPunct="1"/>
            <a:r>
              <a:rPr lang="lv-LV" smtClean="0"/>
              <a:t>Uzdodot jautājumus – skolotājam, direktorei, programmas vadītājai mākslā</a:t>
            </a:r>
          </a:p>
          <a:p>
            <a:pPr eaLnBrk="1" hangingPunct="1"/>
            <a:r>
              <a:rPr lang="lv-LV" smtClean="0"/>
              <a:t>Vecāku sapulcē, klases koncertos</a:t>
            </a:r>
          </a:p>
          <a:p>
            <a:pPr eaLnBrk="1" hangingPunct="1"/>
            <a:r>
              <a:rPr lang="lv-LV" smtClean="0"/>
              <a:t>Apmeklējot Vecāku dienas</a:t>
            </a:r>
          </a:p>
          <a:p>
            <a:pPr eaLnBrk="1" hangingPunct="1"/>
            <a:r>
              <a:rPr lang="lv-LV" smtClean="0"/>
              <a:t>Skolas mājas lapā, </a:t>
            </a:r>
            <a:r>
              <a:rPr lang="lv-LV" i="1" smtClean="0"/>
              <a:t>facebook</a:t>
            </a:r>
          </a:p>
          <a:p>
            <a:pPr eaLnBrk="1" hangingPunct="1"/>
            <a:r>
              <a:rPr lang="lv-LV" i="1" smtClean="0"/>
              <a:t>E-klasē</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6"/>
          <p:cNvSpPr txBox="1">
            <a:spLocks noChangeArrowheads="1"/>
          </p:cNvSpPr>
          <p:nvPr/>
        </p:nvSpPr>
        <p:spPr bwMode="auto">
          <a:xfrm>
            <a:off x="2484438" y="4776788"/>
            <a:ext cx="6191250" cy="769937"/>
          </a:xfrm>
          <a:prstGeom prst="rect">
            <a:avLst/>
          </a:prstGeom>
          <a:noFill/>
          <a:ln w="9525">
            <a:noFill/>
            <a:miter lim="800000"/>
            <a:headEnd/>
            <a:tailEnd/>
          </a:ln>
        </p:spPr>
        <p:txBody>
          <a:bodyPr>
            <a:spAutoFit/>
          </a:bodyPr>
          <a:lstStyle/>
          <a:p>
            <a:r>
              <a:rPr lang="lv-LV" sz="4400" i="1">
                <a:latin typeface="Arial Narrow" pitchFamily="34" charset="0"/>
              </a:rPr>
              <a:t>Paldies par uzmanību!</a:t>
            </a:r>
          </a:p>
        </p:txBody>
      </p:sp>
      <p:pic>
        <p:nvPicPr>
          <p:cNvPr id="34818" name="Picture 4"/>
          <p:cNvPicPr>
            <a:picLocks noChangeAspect="1" noChangeArrowheads="1"/>
          </p:cNvPicPr>
          <p:nvPr/>
        </p:nvPicPr>
        <p:blipFill>
          <a:blip r:embed="rId2"/>
          <a:srcRect/>
          <a:stretch>
            <a:fillRect/>
          </a:stretch>
        </p:blipFill>
        <p:spPr bwMode="auto">
          <a:xfrm>
            <a:off x="1116013" y="908050"/>
            <a:ext cx="6985000" cy="370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r>
              <a:rPr lang="lv-LV" sz="4000" smtClean="0"/>
              <a:t>Interešu programmu piedāvājums</a:t>
            </a:r>
            <a:endParaRPr lang="en-US" sz="4000" smtClean="0"/>
          </a:p>
        </p:txBody>
      </p:sp>
      <p:sp>
        <p:nvSpPr>
          <p:cNvPr id="16386" name="Rectangle 3"/>
          <p:cNvSpPr>
            <a:spLocks noGrp="1"/>
          </p:cNvSpPr>
          <p:nvPr>
            <p:ph type="body" idx="1"/>
          </p:nvPr>
        </p:nvSpPr>
        <p:spPr/>
        <p:txBody>
          <a:bodyPr/>
          <a:lstStyle/>
          <a:p>
            <a:pPr eaLnBrk="1" hangingPunct="1"/>
            <a:r>
              <a:rPr lang="lv-LV" smtClean="0"/>
              <a:t>Vizuālā māksla sagatavošanas klase </a:t>
            </a:r>
          </a:p>
          <a:p>
            <a:pPr eaLnBrk="1" hangingPunct="1"/>
            <a:r>
              <a:rPr lang="lv-LV" smtClean="0"/>
              <a:t>Instrumenta spēle sagatavošanas klase +Mūzikas ābecīte </a:t>
            </a:r>
          </a:p>
          <a:p>
            <a:pPr eaLnBrk="1" hangingPunct="1"/>
            <a:r>
              <a:rPr lang="lv-LV" smtClean="0"/>
              <a:t>Ritmika</a:t>
            </a:r>
          </a:p>
          <a:p>
            <a:pPr eaLnBrk="1" hangingPunct="1"/>
            <a:r>
              <a:rPr lang="lv-LV" smtClean="0"/>
              <a:t>Ģitāras spēle </a:t>
            </a:r>
          </a:p>
          <a:p>
            <a:pPr eaLnBrk="1" hangingPunct="1"/>
            <a:r>
              <a:rPr lang="lv-LV" smtClean="0"/>
              <a:t>Vokālā studija/solo dziedāšana/dueti  ar 01.10.</a:t>
            </a:r>
          </a:p>
          <a:p>
            <a:pPr eaLnBrk="1" hangingPunct="1"/>
            <a:r>
              <a:rPr lang="lv-LV" smtClean="0"/>
              <a:t>Datordizains </a:t>
            </a:r>
            <a:r>
              <a:rPr lang="lv-LV" i="1" smtClean="0"/>
              <a:t>Digitalguru</a:t>
            </a:r>
            <a:endParaRPr lang="en-US" sz="1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lv-LV" smtClean="0"/>
              <a:t>Neformālā izglītība skolā</a:t>
            </a:r>
            <a:endParaRPr lang="en-US" smtClean="0"/>
          </a:p>
        </p:txBody>
      </p:sp>
      <p:sp>
        <p:nvSpPr>
          <p:cNvPr id="17410" name="Rectangle 3"/>
          <p:cNvSpPr>
            <a:spLocks noGrp="1"/>
          </p:cNvSpPr>
          <p:nvPr>
            <p:ph type="body" idx="1"/>
          </p:nvPr>
        </p:nvSpPr>
        <p:spPr/>
        <p:txBody>
          <a:bodyPr/>
          <a:lstStyle/>
          <a:p>
            <a:pPr eaLnBrk="1" hangingPunct="1"/>
            <a:r>
              <a:rPr lang="lv-LV" sz="3200" smtClean="0"/>
              <a:t>Pop-grupa “JāņMārtiņi”</a:t>
            </a:r>
          </a:p>
          <a:p>
            <a:pPr eaLnBrk="1" hangingPunct="1"/>
            <a:r>
              <a:rPr lang="lv-LV" sz="3200" smtClean="0"/>
              <a:t>Ģitāras spēle -pieaugušo grupa</a:t>
            </a:r>
          </a:p>
          <a:p>
            <a:pPr eaLnBrk="1" hangingPunct="1"/>
            <a:r>
              <a:rPr lang="lv-LV" sz="3200" smtClean="0"/>
              <a:t>Gleznošanas studija pieaugušo grupa</a:t>
            </a:r>
          </a:p>
          <a:p>
            <a:pPr eaLnBrk="1" hangingPunct="1"/>
            <a:r>
              <a:rPr lang="lv-LV" sz="3200" smtClean="0"/>
              <a:t>Aušanas pulciņš interesentiem</a:t>
            </a:r>
          </a:p>
          <a:p>
            <a:pPr eaLnBrk="1" hangingPunct="1"/>
            <a:r>
              <a:rPr lang="lv-LV" sz="3200" smtClean="0"/>
              <a:t>Saksofona spēle /pieaugušie</a:t>
            </a:r>
          </a:p>
          <a:p>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lv-LV" sz="3200" smtClean="0"/>
              <a:t>Kāpēc mans bērns mācās mūzikas vai mākslas skolā (aptauja vecākiem)</a:t>
            </a:r>
            <a:endParaRPr lang="en-US" sz="3200" smtClean="0"/>
          </a:p>
        </p:txBody>
      </p:sp>
      <p:sp>
        <p:nvSpPr>
          <p:cNvPr id="18434" name="Rectangle 3"/>
          <p:cNvSpPr>
            <a:spLocks noGrp="1"/>
          </p:cNvSpPr>
          <p:nvPr>
            <p:ph type="body" idx="1"/>
          </p:nvPr>
        </p:nvSpPr>
        <p:spPr/>
        <p:txBody>
          <a:bodyPr/>
          <a:lstStyle/>
          <a:p>
            <a:pPr>
              <a:lnSpc>
                <a:spcPct val="90000"/>
              </a:lnSpc>
            </a:pPr>
            <a:r>
              <a:rPr lang="lv-LV" smtClean="0"/>
              <a:t>Bērns pats izteica vēlēšanos</a:t>
            </a:r>
          </a:p>
          <a:p>
            <a:pPr>
              <a:lnSpc>
                <a:spcPct val="90000"/>
              </a:lnSpc>
            </a:pPr>
            <a:r>
              <a:rPr lang="lv-LV" smtClean="0"/>
              <a:t>Vēlējos, lai bērns saturīgi pavadītu brīvo laiku</a:t>
            </a:r>
          </a:p>
          <a:p>
            <a:pPr>
              <a:lnSpc>
                <a:spcPct val="90000"/>
              </a:lnSpc>
            </a:pPr>
            <a:r>
              <a:rPr lang="lv-LV" smtClean="0"/>
              <a:t>Vēlējos, lai bērns attīstās kā radoša personība</a:t>
            </a:r>
          </a:p>
          <a:p>
            <a:pPr>
              <a:lnSpc>
                <a:spcPct val="90000"/>
              </a:lnSpc>
            </a:pPr>
            <a:r>
              <a:rPr lang="lv-LV" smtClean="0"/>
              <a:t>Manam bērnam ir dotībās mūzikā/mākslā</a:t>
            </a:r>
          </a:p>
          <a:p>
            <a:pPr>
              <a:lnSpc>
                <a:spcPct val="90000"/>
              </a:lnSpc>
            </a:pPr>
            <a:r>
              <a:rPr lang="lv-LV" smtClean="0"/>
              <a:t>Gribēju, lai mans bērns kļūst par mūziķi vai mākslinieku</a:t>
            </a:r>
          </a:p>
          <a:p>
            <a:pPr>
              <a:lnSpc>
                <a:spcPct val="90000"/>
              </a:lnSpc>
            </a:pPr>
            <a:r>
              <a:rPr lang="lv-LV" smtClean="0"/>
              <a:t>Mūsu ģimenē tā ir tradīcija</a:t>
            </a:r>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lv-LV" sz="3200" smtClean="0"/>
              <a:t>Kādi ir būtiskākie ieguvumi ja bērns apmeklē papildus m/m skolu</a:t>
            </a:r>
            <a:endParaRPr lang="en-US" sz="3200" smtClean="0"/>
          </a:p>
        </p:txBody>
      </p:sp>
      <p:sp>
        <p:nvSpPr>
          <p:cNvPr id="19458" name="Rectangle 3"/>
          <p:cNvSpPr>
            <a:spLocks noGrp="1"/>
          </p:cNvSpPr>
          <p:nvPr>
            <p:ph type="body" idx="1"/>
          </p:nvPr>
        </p:nvSpPr>
        <p:spPr/>
        <p:txBody>
          <a:bodyPr/>
          <a:lstStyle/>
          <a:p>
            <a:r>
              <a:rPr lang="lv-LV" smtClean="0"/>
              <a:t>Attīsta manu bērnu par radošu un patstāvīgi domājošu personību</a:t>
            </a:r>
          </a:p>
          <a:p>
            <a:r>
              <a:rPr lang="lv-LV" smtClean="0"/>
              <a:t>Iespēja profesionāli apgūt mūziku/mākslu</a:t>
            </a:r>
          </a:p>
          <a:p>
            <a:r>
              <a:rPr lang="lv-LV" smtClean="0"/>
              <a:t>Iespēja mācīties pie profesionāliem skolotājiem-radošam personībām</a:t>
            </a:r>
            <a:endParaRPr lang="en-US" smtClean="0"/>
          </a:p>
          <a:p>
            <a:r>
              <a:rPr lang="lv-LV" smtClean="0"/>
              <a:t>Iespēja pavadīt laiku radošā un labvēlīgā  vidē</a:t>
            </a:r>
          </a:p>
          <a:p>
            <a:r>
              <a:rPr lang="lv-LV" smtClean="0"/>
              <a:t>Vispusīga izpratne par mūziku un mākslu</a:t>
            </a: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ormAutofit fontScale="90000"/>
          </a:bodyPr>
          <a:lstStyle/>
          <a:p>
            <a:pPr eaLnBrk="1" fontAlgn="auto" hangingPunct="1">
              <a:spcAft>
                <a:spcPts val="0"/>
              </a:spcAft>
              <a:defRPr/>
            </a:pPr>
            <a:r>
              <a:rPr lang="lv-LV" sz="4000" dirty="0" smtClean="0"/>
              <a:t>Ko vecākiem nozīmē bērna sasniegumi: </a:t>
            </a:r>
            <a:r>
              <a:rPr lang="lv-LV" sz="2700" dirty="0" smtClean="0"/>
              <a:t>(</a:t>
            </a:r>
            <a:r>
              <a:rPr lang="lv-LV" sz="2700" dirty="0"/>
              <a:t>vecāku atbildes</a:t>
            </a:r>
            <a:r>
              <a:rPr lang="lv-LV" sz="2700" dirty="0" smtClean="0"/>
              <a:t>)</a:t>
            </a:r>
            <a:endParaRPr lang="lv-LV" sz="2700" dirty="0"/>
          </a:p>
        </p:txBody>
      </p:sp>
      <p:sp>
        <p:nvSpPr>
          <p:cNvPr id="20482" name="Satura vietturis 2"/>
          <p:cNvSpPr>
            <a:spLocks noGrp="1"/>
          </p:cNvSpPr>
          <p:nvPr>
            <p:ph idx="1"/>
          </p:nvPr>
        </p:nvSpPr>
        <p:spPr/>
        <p:txBody>
          <a:bodyPr/>
          <a:lstStyle/>
          <a:p>
            <a:pPr eaLnBrk="1" hangingPunct="1">
              <a:lnSpc>
                <a:spcPct val="90000"/>
              </a:lnSpc>
            </a:pPr>
            <a:r>
              <a:rPr lang="lv-LV" smtClean="0"/>
              <a:t>Vecāki ir gandarīti, arī satraukti,  kad bērns uzstājas uz skatuves</a:t>
            </a:r>
          </a:p>
          <a:p>
            <a:pPr eaLnBrk="1" hangingPunct="1">
              <a:lnSpc>
                <a:spcPct val="90000"/>
              </a:lnSpc>
            </a:pPr>
            <a:r>
              <a:rPr lang="lv-LV" smtClean="0"/>
              <a:t>Ir prieks, ka bērns piedalās pasākumos, konkursos, iegūst godalgas</a:t>
            </a:r>
          </a:p>
          <a:p>
            <a:pPr eaLnBrk="1" hangingPunct="1">
              <a:lnSpc>
                <a:spcPct val="90000"/>
              </a:lnSpc>
            </a:pPr>
            <a:r>
              <a:rPr lang="lv-LV" smtClean="0"/>
              <a:t>Svarīgs bērna prieks un lepnums par paveikto</a:t>
            </a:r>
          </a:p>
          <a:p>
            <a:pPr eaLnBrk="1" hangingPunct="1">
              <a:lnSpc>
                <a:spcPct val="90000"/>
              </a:lnSpc>
            </a:pPr>
            <a:r>
              <a:rPr lang="lv-LV" smtClean="0"/>
              <a:t>Tas ir reāls dzīves ieguvums, ka bērns spēj vairāk nekā viņa vecāki</a:t>
            </a:r>
          </a:p>
          <a:p>
            <a:pPr eaLnBrk="1" hangingPunct="1">
              <a:lnSpc>
                <a:spcPct val="90000"/>
              </a:lnSpc>
            </a:pPr>
            <a:r>
              <a:rPr lang="lv-LV" smtClean="0"/>
              <a:t>Bērna panākumi ceļ vecāku pašapziņu un vērtību</a:t>
            </a:r>
          </a:p>
          <a:p>
            <a:pPr eaLnBrk="1" hangingPunct="1">
              <a:lnSpc>
                <a:spcPct val="90000"/>
              </a:lnSpc>
            </a:pPr>
            <a:endParaRPr lang="lv-LV"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8313" y="549275"/>
            <a:ext cx="8229600" cy="1143000"/>
          </a:xfrm>
        </p:spPr>
        <p:txBody>
          <a:bodyPr rtlCol="0">
            <a:normAutofit fontScale="90000"/>
          </a:bodyPr>
          <a:lstStyle/>
          <a:p>
            <a:pPr eaLnBrk="1" fontAlgn="auto" hangingPunct="1">
              <a:spcAft>
                <a:spcPts val="0"/>
              </a:spcAft>
              <a:defRPr/>
            </a:pPr>
            <a:r>
              <a:rPr lang="lv-LV" sz="4000" dirty="0" smtClean="0"/>
              <a:t>Lai sadarbotos jāiesaistās visām pusēm</a:t>
            </a:r>
            <a:endParaRPr lang="lv-LV" sz="4000" dirty="0"/>
          </a:p>
        </p:txBody>
      </p:sp>
      <p:sp>
        <p:nvSpPr>
          <p:cNvPr id="21506" name="Satura vietturis 2"/>
          <p:cNvSpPr>
            <a:spLocks noGrp="1"/>
          </p:cNvSpPr>
          <p:nvPr>
            <p:ph idx="1"/>
          </p:nvPr>
        </p:nvSpPr>
        <p:spPr/>
        <p:txBody>
          <a:bodyPr/>
          <a:lstStyle/>
          <a:p>
            <a:pPr marL="1252538" lvl="4" indent="0" eaLnBrk="1" hangingPunct="1">
              <a:buFont typeface="Brush Script MT" pitchFamily="66" charset="0"/>
              <a:buNone/>
            </a:pPr>
            <a:r>
              <a:rPr lang="lv-LV" sz="2800" smtClean="0"/>
              <a:t>            Bērns</a:t>
            </a:r>
          </a:p>
          <a:p>
            <a:pPr algn="ctr" eaLnBrk="1" hangingPunct="1"/>
            <a:endParaRPr lang="lv-LV" sz="2800" smtClean="0"/>
          </a:p>
          <a:p>
            <a:pPr algn="ctr" eaLnBrk="1" hangingPunct="1"/>
            <a:endParaRPr lang="lv-LV" smtClean="0"/>
          </a:p>
          <a:p>
            <a:pPr algn="ctr" eaLnBrk="1" hangingPunct="1"/>
            <a:endParaRPr lang="lv-LV" smtClean="0"/>
          </a:p>
          <a:p>
            <a:pPr algn="ctr" eaLnBrk="1" hangingPunct="1">
              <a:buFont typeface="Brush Script MT" pitchFamily="66" charset="0"/>
              <a:buNone/>
            </a:pPr>
            <a:endParaRPr lang="lv-LV" smtClean="0"/>
          </a:p>
          <a:p>
            <a:pPr algn="ctr" eaLnBrk="1" hangingPunct="1"/>
            <a:endParaRPr lang="lv-LV" smtClean="0"/>
          </a:p>
          <a:p>
            <a:pPr algn="ctr" eaLnBrk="1" hangingPunct="1">
              <a:buFont typeface="Brush Script MT" pitchFamily="66" charset="0"/>
              <a:buNone/>
            </a:pPr>
            <a:endParaRPr lang="lv-LV" smtClean="0"/>
          </a:p>
          <a:p>
            <a:pPr algn="ctr" eaLnBrk="1" hangingPunct="1">
              <a:buFont typeface="Brush Script MT" pitchFamily="66" charset="0"/>
              <a:buNone/>
            </a:pPr>
            <a:r>
              <a:rPr lang="lv-LV" sz="3200" smtClean="0"/>
              <a:t>Vecāki		Skolotāji</a:t>
            </a:r>
          </a:p>
        </p:txBody>
      </p:sp>
      <p:sp>
        <p:nvSpPr>
          <p:cNvPr id="4" name="Vienādsānu trīsstūris 3"/>
          <p:cNvSpPr/>
          <p:nvPr/>
        </p:nvSpPr>
        <p:spPr>
          <a:xfrm>
            <a:off x="2555875" y="2708275"/>
            <a:ext cx="3673475" cy="27352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Virsraksts 1"/>
          <p:cNvSpPr>
            <a:spLocks noGrp="1"/>
          </p:cNvSpPr>
          <p:nvPr>
            <p:ph type="title"/>
          </p:nvPr>
        </p:nvSpPr>
        <p:spPr>
          <a:xfrm>
            <a:off x="1116013" y="692150"/>
            <a:ext cx="6769100" cy="1441450"/>
          </a:xfrm>
        </p:spPr>
        <p:txBody>
          <a:bodyPr/>
          <a:lstStyle/>
          <a:p>
            <a:pPr eaLnBrk="1" hangingPunct="1"/>
            <a:r>
              <a:rPr lang="lv-LV" sz="4000" smtClean="0"/>
              <a:t/>
            </a:r>
            <a:br>
              <a:rPr lang="lv-LV" sz="4000" smtClean="0"/>
            </a:br>
            <a:r>
              <a:rPr lang="lv-LV" sz="4000" smtClean="0"/>
              <a:t> </a:t>
            </a:r>
            <a:r>
              <a:rPr lang="lv-LV" sz="2400" smtClean="0">
                <a:solidFill>
                  <a:schemeClr val="accent2"/>
                </a:solidFill>
              </a:rPr>
              <a:t>Audzēkņu anketēšana. Pozitīvais.</a:t>
            </a:r>
            <a:r>
              <a:rPr lang="lv-LV" sz="4000" smtClean="0">
                <a:solidFill>
                  <a:schemeClr val="accent2"/>
                </a:solidFill>
              </a:rPr>
              <a:t/>
            </a:r>
            <a:br>
              <a:rPr lang="lv-LV" sz="4000" smtClean="0">
                <a:solidFill>
                  <a:schemeClr val="accent2"/>
                </a:solidFill>
              </a:rPr>
            </a:br>
            <a:r>
              <a:rPr lang="lv-LV" sz="2400" smtClean="0">
                <a:solidFill>
                  <a:schemeClr val="accent2"/>
                </a:solidFill>
              </a:rPr>
              <a:t>Visvairāk audzēkņu atbildējuši VIENMĒR</a:t>
            </a:r>
            <a:r>
              <a:rPr lang="en-US" sz="4000" smtClean="0"/>
              <a:t> </a:t>
            </a:r>
            <a:r>
              <a:rPr lang="lv-LV" sz="4000" smtClean="0"/>
              <a:t/>
            </a:r>
            <a:br>
              <a:rPr lang="lv-LV" sz="4000" smtClean="0"/>
            </a:br>
            <a:endParaRPr lang="lv-LV" sz="4000" smtClean="0"/>
          </a:p>
        </p:txBody>
      </p:sp>
      <p:sp>
        <p:nvSpPr>
          <p:cNvPr id="22530" name="Satura vietturis 2"/>
          <p:cNvSpPr>
            <a:spLocks noGrp="1"/>
          </p:cNvSpPr>
          <p:nvPr>
            <p:ph idx="1"/>
          </p:nvPr>
        </p:nvSpPr>
        <p:spPr>
          <a:xfrm>
            <a:off x="1463675" y="2119313"/>
            <a:ext cx="6637338" cy="4117975"/>
          </a:xfrm>
        </p:spPr>
        <p:txBody>
          <a:bodyPr/>
          <a:lstStyle/>
          <a:p>
            <a:pPr marL="457200" indent="-457200"/>
            <a:r>
              <a:rPr lang="lv-LV" smtClean="0"/>
              <a:t>Audzēkņi jūtas droši gan skolā, gan skolas pagalmā</a:t>
            </a:r>
          </a:p>
          <a:p>
            <a:pPr marL="457200" indent="-457200"/>
            <a:r>
              <a:rPr lang="lv-LV" smtClean="0"/>
              <a:t>Skolotāji ir laipni, atsaucīgi, izskaidro kā veikt mājas darbu, ir taisnīgi un palīdz, ja audzēknis nesaprot.</a:t>
            </a:r>
          </a:p>
          <a:p>
            <a:pPr marL="457200" indent="-457200"/>
            <a:r>
              <a:rPr lang="lv-LV" smtClean="0"/>
              <a:t>Bērniem patīk skolā apgūt jaunas zināšanas.</a:t>
            </a:r>
          </a:p>
          <a:p>
            <a:pPr marL="457200" indent="-457200"/>
            <a:r>
              <a:rPr lang="lv-LV" smtClean="0"/>
              <a:t>Audzēkņiem patīk skolas organizētie pasākumi.</a:t>
            </a:r>
          </a:p>
          <a:p>
            <a:pPr marL="457200" indent="-457200"/>
            <a:r>
              <a:rPr lang="lv-LV" smtClean="0"/>
              <a:t>Audzēkņi cenšas sasniegt labus rezultātus.</a:t>
            </a:r>
            <a:r>
              <a:rPr lang="en-US" smtClean="0"/>
              <a:t> </a:t>
            </a:r>
            <a:endParaRPr lang="lv-LV"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praudīte">
  <a:themeElements>
    <a:clrScheme name="Spraudīt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Spraudīt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praudīt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TC102455596[[fn=Pavasaris]]</Template>
  <TotalTime>540</TotalTime>
  <Words>737</Words>
  <Application>Microsoft Office PowerPoint</Application>
  <PresentationFormat>On-screen Show (4:3)</PresentationFormat>
  <Paragraphs>144</Paragraphs>
  <Slides>21</Slides>
  <Notes>0</Notes>
  <HiddenSlides>0</HiddenSlides>
  <MMClips>0</MMClips>
  <ScaleCrop>false</ScaleCrop>
  <HeadingPairs>
    <vt:vector size="6" baseType="variant">
      <vt:variant>
        <vt:lpstr>Fonts Used</vt:lpstr>
      </vt:variant>
      <vt:variant>
        <vt:i4>8</vt:i4>
      </vt:variant>
      <vt:variant>
        <vt:lpstr>Design Template</vt:lpstr>
      </vt:variant>
      <vt:variant>
        <vt:i4>4</vt:i4>
      </vt:variant>
      <vt:variant>
        <vt:lpstr>Slide Titles</vt:lpstr>
      </vt:variant>
      <vt:variant>
        <vt:i4>21</vt:i4>
      </vt:variant>
    </vt:vector>
  </HeadingPairs>
  <TitlesOfParts>
    <vt:vector size="33" baseType="lpstr">
      <vt:lpstr>Arial</vt:lpstr>
      <vt:lpstr>Constantia</vt:lpstr>
      <vt:lpstr>Franklin Gothic Book</vt:lpstr>
      <vt:lpstr>Brush Script MT</vt:lpstr>
      <vt:lpstr>Calibri</vt:lpstr>
      <vt:lpstr>Rage Italic</vt:lpstr>
      <vt:lpstr>Times New Roman</vt:lpstr>
      <vt:lpstr>Arial Narrow</vt:lpstr>
      <vt:lpstr>Spraudīte</vt:lpstr>
      <vt:lpstr>Spraudīte</vt:lpstr>
      <vt:lpstr>Spraudīte</vt:lpstr>
      <vt:lpstr>Spraudīte</vt:lpstr>
      <vt:lpstr>Skolas vecāku sapulce</vt:lpstr>
      <vt:lpstr>2020./2021.mācību gads EMMS </vt:lpstr>
      <vt:lpstr>Interešu programmu piedāvājums</vt:lpstr>
      <vt:lpstr>Neformālā izglītība skolā</vt:lpstr>
      <vt:lpstr>Kāpēc mans bērns mācās mūzikas vai mākslas skolā (aptauja vecākiem)</vt:lpstr>
      <vt:lpstr>Kādi ir būtiskākie ieguvumi ja bērns apmeklē papildus m/m skolu</vt:lpstr>
      <vt:lpstr>Ko vecākiem nozīmē bērna sasniegumi: (vecāku atbildes)</vt:lpstr>
      <vt:lpstr>Lai sadarbotos jāiesaistās visām pusēm</vt:lpstr>
      <vt:lpstr>  Audzēkņu anketēšana. Pozitīvais. Visvairāk audzēkņu atbildējuši VIENMĒR  </vt:lpstr>
      <vt:lpstr>Visvairāk audzēkņu atbildējuši BIEŽI</vt:lpstr>
      <vt:lpstr>Attālinātais mācību process 2019./2020 mācību gadā</vt:lpstr>
      <vt:lpstr> </vt:lpstr>
      <vt:lpstr>Izaicinājumi (-padarīt par+)</vt:lpstr>
      <vt:lpstr>Slide 14</vt:lpstr>
      <vt:lpstr> Audzēkņi un vecāki tiek iepazīstināti ar Iekšējās kārtības noteikumiem un mācību procesa organizāciju skolā</vt:lpstr>
      <vt:lpstr>Slide 16</vt:lpstr>
      <vt:lpstr>Slide 17</vt:lpstr>
      <vt:lpstr>Iemāciet saviem bērniem</vt:lpstr>
      <vt:lpstr>Jaunie stundu laiki 2020./2021.</vt:lpstr>
      <vt:lpstr>Kā saņemt informāciju</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Mēs mācāmies mūziku…</dc:title>
  <dc:creator>Sallija</dc:creator>
  <cp:lastModifiedBy>For Test Only</cp:lastModifiedBy>
  <cp:revision>50</cp:revision>
  <dcterms:created xsi:type="dcterms:W3CDTF">2011-10-13T11:26:20Z</dcterms:created>
  <dcterms:modified xsi:type="dcterms:W3CDTF">2020-10-07T18:31:28Z</dcterms:modified>
</cp:coreProperties>
</file>